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7" r:id="rId2"/>
    <p:sldId id="302" r:id="rId3"/>
    <p:sldId id="303" r:id="rId4"/>
    <p:sldId id="304" r:id="rId5"/>
    <p:sldId id="259" r:id="rId6"/>
    <p:sldId id="273" r:id="rId7"/>
    <p:sldId id="261" r:id="rId8"/>
    <p:sldId id="297" r:id="rId9"/>
    <p:sldId id="350" r:id="rId10"/>
    <p:sldId id="300" r:id="rId11"/>
    <p:sldId id="310" r:id="rId12"/>
    <p:sldId id="323" r:id="rId13"/>
    <p:sldId id="349" r:id="rId14"/>
    <p:sldId id="324" r:id="rId15"/>
    <p:sldId id="276" r:id="rId16"/>
    <p:sldId id="345" r:id="rId17"/>
    <p:sldId id="329" r:id="rId18"/>
    <p:sldId id="353" r:id="rId19"/>
    <p:sldId id="344" r:id="rId20"/>
    <p:sldId id="35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1" d="100"/>
          <a:sy n="111" d="100"/>
        </p:scale>
        <p:origin x="1608"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DA8620-E681-4BDC-862D-076F1DC0A627}" type="datetimeFigureOut">
              <a:rPr lang="en-US" smtClean="0"/>
              <a:t>11/8/2019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89A6C4-4580-4BFC-9657-B5F50E770E5F}" type="slidenum">
              <a:rPr lang="en-US" smtClean="0"/>
              <a:t>‹#›</a:t>
            </a:fld>
            <a:endParaRPr lang="en-US"/>
          </a:p>
        </p:txBody>
      </p:sp>
    </p:spTree>
    <p:extLst>
      <p:ext uri="{BB962C8B-B14F-4D97-AF65-F5344CB8AC3E}">
        <p14:creationId xmlns:p14="http://schemas.microsoft.com/office/powerpoint/2010/main" val="267345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3E66ACB-BCE1-4F22-B622-CC38886BAA3F}"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12117758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F75ADE6-6685-4743-A616-0271AD0087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12123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89A6C4-4580-4BFC-9657-B5F50E770E5F}" type="slidenum">
              <a:rPr lang="en-US" smtClean="0"/>
              <a:t>11</a:t>
            </a:fld>
            <a:endParaRPr lang="en-US"/>
          </a:p>
        </p:txBody>
      </p:sp>
    </p:spTree>
    <p:extLst>
      <p:ext uri="{BB962C8B-B14F-4D97-AF65-F5344CB8AC3E}">
        <p14:creationId xmlns:p14="http://schemas.microsoft.com/office/powerpoint/2010/main" val="9880505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E66ACB-BCE1-4F22-B622-CC38886BAA3F}" type="slidenum">
              <a:rPr lang="en-US" smtClean="0"/>
              <a:pPr/>
              <a:t>12</a:t>
            </a:fld>
            <a:endParaRPr lang="en-US" dirty="0"/>
          </a:p>
        </p:txBody>
      </p:sp>
    </p:spTree>
    <p:extLst>
      <p:ext uri="{BB962C8B-B14F-4D97-AF65-F5344CB8AC3E}">
        <p14:creationId xmlns:p14="http://schemas.microsoft.com/office/powerpoint/2010/main" val="11795015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457200" indent="-457200">
              <a:buAutoNum type="arabicPeriod" startAt="4"/>
            </a:pPr>
            <a:endParaRPr lang="en-US" dirty="0"/>
          </a:p>
        </p:txBody>
      </p:sp>
      <p:sp>
        <p:nvSpPr>
          <p:cNvPr id="4" name="Slide Number Placeholder 3"/>
          <p:cNvSpPr>
            <a:spLocks noGrp="1"/>
          </p:cNvSpPr>
          <p:nvPr>
            <p:ph type="sldNum" sz="quarter" idx="10"/>
          </p:nvPr>
        </p:nvSpPr>
        <p:spPr/>
        <p:txBody>
          <a:bodyPr/>
          <a:lstStyle/>
          <a:p>
            <a:fld id="{43E66ACB-BCE1-4F22-B622-CC38886BAA3F}" type="slidenum">
              <a:rPr lang="en-US" smtClean="0"/>
              <a:pPr/>
              <a:t>13</a:t>
            </a:fld>
            <a:endParaRPr lang="en-US" dirty="0"/>
          </a:p>
        </p:txBody>
      </p:sp>
    </p:spTree>
    <p:extLst>
      <p:ext uri="{BB962C8B-B14F-4D97-AF65-F5344CB8AC3E}">
        <p14:creationId xmlns:p14="http://schemas.microsoft.com/office/powerpoint/2010/main" val="29313128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89A6C4-4580-4BFC-9657-B5F50E770E5F}" type="slidenum">
              <a:rPr lang="en-US" smtClean="0"/>
              <a:t>14</a:t>
            </a:fld>
            <a:endParaRPr lang="en-US"/>
          </a:p>
        </p:txBody>
      </p:sp>
    </p:spTree>
    <p:extLst>
      <p:ext uri="{BB962C8B-B14F-4D97-AF65-F5344CB8AC3E}">
        <p14:creationId xmlns:p14="http://schemas.microsoft.com/office/powerpoint/2010/main" val="29201690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89A6C4-4580-4BFC-9657-B5F50E770E5F}" type="slidenum">
              <a:rPr lang="en-US" smtClean="0"/>
              <a:t>15</a:t>
            </a:fld>
            <a:endParaRPr lang="en-US"/>
          </a:p>
        </p:txBody>
      </p:sp>
    </p:spTree>
    <p:extLst>
      <p:ext uri="{BB962C8B-B14F-4D97-AF65-F5344CB8AC3E}">
        <p14:creationId xmlns:p14="http://schemas.microsoft.com/office/powerpoint/2010/main" val="25639404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89A6C4-4580-4BFC-9657-B5F50E770E5F}" type="slidenum">
              <a:rPr lang="en-US" smtClean="0"/>
              <a:t>16</a:t>
            </a:fld>
            <a:endParaRPr lang="en-US"/>
          </a:p>
        </p:txBody>
      </p:sp>
    </p:spTree>
    <p:extLst>
      <p:ext uri="{BB962C8B-B14F-4D97-AF65-F5344CB8AC3E}">
        <p14:creationId xmlns:p14="http://schemas.microsoft.com/office/powerpoint/2010/main" val="32722320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E66ACB-BCE1-4F22-B622-CC38886BAA3F}" type="slidenum">
              <a:rPr lang="en-US" smtClean="0">
                <a:solidFill>
                  <a:prstClr val="black"/>
                </a:solidFill>
              </a:rPr>
              <a:pPr/>
              <a:t>17</a:t>
            </a:fld>
            <a:endParaRPr lang="en-US" dirty="0">
              <a:solidFill>
                <a:prstClr val="black"/>
              </a:solidFill>
            </a:endParaRPr>
          </a:p>
        </p:txBody>
      </p:sp>
    </p:spTree>
    <p:extLst>
      <p:ext uri="{BB962C8B-B14F-4D97-AF65-F5344CB8AC3E}">
        <p14:creationId xmlns:p14="http://schemas.microsoft.com/office/powerpoint/2010/main" val="14223786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3E66ACB-BCE1-4F22-B622-CC38886BAA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927555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i="0" dirty="0"/>
          </a:p>
        </p:txBody>
      </p:sp>
      <p:sp>
        <p:nvSpPr>
          <p:cNvPr id="4" name="Slide Number Placeholder 3"/>
          <p:cNvSpPr>
            <a:spLocks noGrp="1"/>
          </p:cNvSpPr>
          <p:nvPr>
            <p:ph type="sldNum" sz="quarter" idx="10"/>
          </p:nvPr>
        </p:nvSpPr>
        <p:spPr/>
        <p:txBody>
          <a:bodyPr/>
          <a:lstStyle/>
          <a:p>
            <a:fld id="{E95BC529-5F13-4EAB-B698-EAD720D3AE16}" type="slidenum">
              <a:rPr lang="en-US" smtClean="0">
                <a:solidFill>
                  <a:prstClr val="black"/>
                </a:solidFill>
              </a:rPr>
              <a:pPr/>
              <a:t>19</a:t>
            </a:fld>
            <a:endParaRPr lang="en-US" dirty="0">
              <a:solidFill>
                <a:prstClr val="black"/>
              </a:solidFill>
            </a:endParaRPr>
          </a:p>
        </p:txBody>
      </p:sp>
    </p:spTree>
    <p:extLst>
      <p:ext uri="{BB962C8B-B14F-4D97-AF65-F5344CB8AC3E}">
        <p14:creationId xmlns:p14="http://schemas.microsoft.com/office/powerpoint/2010/main" val="3128373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3E66ACB-BCE1-4F22-B622-CC38886BAA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517050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3E66ACB-BCE1-4F22-B622-CC38886BAA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542961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3E66ACB-BCE1-4F22-B622-CC38886BAA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83235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89A6C4-4580-4BFC-9657-B5F50E770E5F}" type="slidenum">
              <a:rPr lang="en-US" smtClean="0"/>
              <a:t>5</a:t>
            </a:fld>
            <a:endParaRPr lang="en-US"/>
          </a:p>
        </p:txBody>
      </p:sp>
    </p:spTree>
    <p:extLst>
      <p:ext uri="{BB962C8B-B14F-4D97-AF65-F5344CB8AC3E}">
        <p14:creationId xmlns:p14="http://schemas.microsoft.com/office/powerpoint/2010/main" val="23061283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89A6C4-4580-4BFC-9657-B5F50E770E5F}" type="slidenum">
              <a:rPr lang="en-US" smtClean="0"/>
              <a:t>6</a:t>
            </a:fld>
            <a:endParaRPr lang="en-US"/>
          </a:p>
        </p:txBody>
      </p:sp>
    </p:spTree>
    <p:extLst>
      <p:ext uri="{BB962C8B-B14F-4D97-AF65-F5344CB8AC3E}">
        <p14:creationId xmlns:p14="http://schemas.microsoft.com/office/powerpoint/2010/main" val="32555214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3E66ACB-BCE1-4F22-B622-CC38886BAA3F}"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16396844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3E66ACB-BCE1-4F22-B622-CC38886BAA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20225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F75ADE6-6685-4743-A616-0271AD0087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592514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0"/>
            <a:ext cx="7772400" cy="1470025"/>
          </a:xfrm>
        </p:spPr>
        <p:txBody>
          <a:bodyPr>
            <a:normAutofit/>
          </a:bodyPr>
          <a:lstStyle>
            <a:lvl1pPr>
              <a:defRPr sz="3800">
                <a:solidFill>
                  <a:schemeClr val="tx1">
                    <a:lumMod val="75000"/>
                    <a:lumOff val="25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200400"/>
            <a:ext cx="6400800" cy="1752600"/>
          </a:xfrm>
        </p:spPr>
        <p:txBody>
          <a:bodyPr/>
          <a:lstStyle>
            <a:lvl1pPr marL="0" indent="0" algn="ctr">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Rectangle 6"/>
          <p:cNvSpPr/>
          <p:nvPr userDrawn="1"/>
        </p:nvSpPr>
        <p:spPr>
          <a:xfrm>
            <a:off x="0" y="0"/>
            <a:ext cx="9144000" cy="1143000"/>
          </a:xfrm>
          <a:prstGeom prst="rect">
            <a:avLst/>
          </a:prstGeom>
          <a:solidFill>
            <a:srgbClr val="3A669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pic>
        <p:nvPicPr>
          <p:cNvPr id="8" name="Picture 7" descr="DBHDS_Logo_CMYK_BLK_062014-Cropped.jpg"/>
          <p:cNvPicPr>
            <a:picLocks noChangeAspect="1"/>
          </p:cNvPicPr>
          <p:nvPr userDrawn="1"/>
        </p:nvPicPr>
        <p:blipFill>
          <a:blip r:embed="rId2" cstate="print"/>
          <a:stretch>
            <a:fillRect/>
          </a:stretch>
        </p:blipFill>
        <p:spPr>
          <a:xfrm>
            <a:off x="228600" y="152400"/>
            <a:ext cx="3505200" cy="850900"/>
          </a:xfrm>
          <a:prstGeom prst="rect">
            <a:avLst/>
          </a:prstGeom>
          <a:ln>
            <a:solidFill>
              <a:schemeClr val="accent1">
                <a:shade val="50000"/>
              </a:schemeClr>
            </a:solidFill>
          </a:ln>
        </p:spPr>
      </p:pic>
      <p:sp>
        <p:nvSpPr>
          <p:cNvPr id="11" name="Rectangle 10"/>
          <p:cNvSpPr/>
          <p:nvPr userDrawn="1"/>
        </p:nvSpPr>
        <p:spPr>
          <a:xfrm>
            <a:off x="0" y="1143000"/>
            <a:ext cx="9144000" cy="76200"/>
          </a:xfrm>
          <a:prstGeom prst="rect">
            <a:avLst/>
          </a:prstGeom>
          <a:solidFill>
            <a:srgbClr val="136735"/>
          </a:solidFill>
          <a:ln>
            <a:solidFill>
              <a:srgbClr val="1367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2888406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BCC79AB-688A-424E-A396-73B3C502571A}" type="datetimeFigureOut">
              <a:rPr lang="en-US">
                <a:solidFill>
                  <a:prstClr val="black"/>
                </a:solidFill>
              </a:rPr>
              <a:pPr/>
              <a:t>11/8/2019</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1143000" y="4800600"/>
            <a:ext cx="2133600" cy="365125"/>
          </a:xfrm>
          <a:prstGeom prst="rect">
            <a:avLst/>
          </a:prstGeom>
        </p:spPr>
        <p:txBody>
          <a:bodyPr/>
          <a:lstStyle/>
          <a:p>
            <a:fld id="{CFD652B2-3FA3-4EA1-A792-019AB5AA5E79}"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0665228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BCC79AB-688A-424E-A396-73B3C502571A}" type="datetimeFigureOut">
              <a:rPr lang="en-US">
                <a:solidFill>
                  <a:prstClr val="black"/>
                </a:solidFill>
              </a:rPr>
              <a:pPr/>
              <a:t>11/8/2019</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1143000" y="4800600"/>
            <a:ext cx="2133600" cy="365125"/>
          </a:xfrm>
          <a:prstGeom prst="rect">
            <a:avLst/>
          </a:prstGeom>
        </p:spPr>
        <p:txBody>
          <a:bodyPr/>
          <a:lstStyle/>
          <a:p>
            <a:fld id="{CFD652B2-3FA3-4EA1-A792-019AB5AA5E79}"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250633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52400" y="914400"/>
            <a:ext cx="8686800" cy="5334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7" name="Picture 6" descr="DBHDS_Logo_CMYK_BLK_062014-Cropped.jpg"/>
          <p:cNvPicPr>
            <a:picLocks noChangeAspect="1"/>
          </p:cNvPicPr>
          <p:nvPr userDrawn="1"/>
        </p:nvPicPr>
        <p:blipFill>
          <a:blip r:embed="rId2" cstate="print"/>
          <a:stretch>
            <a:fillRect/>
          </a:stretch>
        </p:blipFill>
        <p:spPr>
          <a:xfrm>
            <a:off x="76200" y="6364224"/>
            <a:ext cx="2057400" cy="441814"/>
          </a:xfrm>
          <a:prstGeom prst="rect">
            <a:avLst/>
          </a:prstGeom>
        </p:spPr>
      </p:pic>
      <p:sp>
        <p:nvSpPr>
          <p:cNvPr id="8" name="Line 14"/>
          <p:cNvSpPr>
            <a:spLocks noChangeShapeType="1"/>
          </p:cNvSpPr>
          <p:nvPr userDrawn="1"/>
        </p:nvSpPr>
        <p:spPr bwMode="auto">
          <a:xfrm>
            <a:off x="0" y="6324600"/>
            <a:ext cx="9144000" cy="0"/>
          </a:xfrm>
          <a:prstGeom prst="line">
            <a:avLst/>
          </a:prstGeom>
          <a:noFill/>
          <a:ln w="12700">
            <a:solidFill>
              <a:schemeClr val="bg2"/>
            </a:solidFill>
            <a:round/>
            <a:headEnd/>
            <a:tailEnd/>
          </a:ln>
          <a:effectLst/>
        </p:spPr>
        <p:txBody>
          <a:bodyPr wrap="none" lIns="45720" rIns="45720" anchor="ctr"/>
          <a:lstStyle/>
          <a:p>
            <a:endParaRPr lang="en-US">
              <a:solidFill>
                <a:prstClr val="black"/>
              </a:solidFill>
            </a:endParaRPr>
          </a:p>
        </p:txBody>
      </p:sp>
      <p:sp>
        <p:nvSpPr>
          <p:cNvPr id="9" name="Line 20"/>
          <p:cNvSpPr>
            <a:spLocks noChangeShapeType="1"/>
          </p:cNvSpPr>
          <p:nvPr userDrawn="1"/>
        </p:nvSpPr>
        <p:spPr bwMode="auto">
          <a:xfrm>
            <a:off x="8382000" y="6324600"/>
            <a:ext cx="0" cy="533400"/>
          </a:xfrm>
          <a:prstGeom prst="line">
            <a:avLst/>
          </a:prstGeom>
          <a:noFill/>
          <a:ln w="12700">
            <a:solidFill>
              <a:schemeClr val="bg2"/>
            </a:solidFill>
            <a:round/>
            <a:headEnd/>
            <a:tailEnd/>
          </a:ln>
          <a:effectLst/>
        </p:spPr>
        <p:txBody>
          <a:bodyPr wrap="none" lIns="45720" rIns="45720" anchor="ctr"/>
          <a:lstStyle/>
          <a:p>
            <a:endParaRPr lang="en-US">
              <a:solidFill>
                <a:prstClr val="black"/>
              </a:solidFill>
            </a:endParaRPr>
          </a:p>
        </p:txBody>
      </p:sp>
      <p:sp>
        <p:nvSpPr>
          <p:cNvPr id="10" name="Rectangle 21"/>
          <p:cNvSpPr>
            <a:spLocks noChangeArrowheads="1"/>
          </p:cNvSpPr>
          <p:nvPr userDrawn="1"/>
        </p:nvSpPr>
        <p:spPr bwMode="auto">
          <a:xfrm>
            <a:off x="8382000" y="6434773"/>
            <a:ext cx="681037" cy="261610"/>
          </a:xfrm>
          <a:prstGeom prst="rect">
            <a:avLst/>
          </a:prstGeom>
          <a:noFill/>
          <a:ln w="12700">
            <a:noFill/>
            <a:miter lim="800000"/>
            <a:headEnd/>
            <a:tailEnd/>
          </a:ln>
          <a:effectLst/>
        </p:spPr>
        <p:txBody>
          <a:bodyPr wrap="square" anchor="ctr">
            <a:spAutoFit/>
          </a:bodyPr>
          <a:lstStyle/>
          <a:p>
            <a:pPr eaLnBrk="0" hangingPunct="0">
              <a:spcBef>
                <a:spcPct val="0"/>
              </a:spcBef>
              <a:buClr>
                <a:srgbClr val="F4001D"/>
              </a:buClr>
              <a:buSzPct val="85000"/>
              <a:buFont typeface="Wingdings" pitchFamily="2" charset="2"/>
              <a:buNone/>
              <a:tabLst>
                <a:tab pos="1314450" algn="l"/>
              </a:tabLst>
            </a:pPr>
            <a:r>
              <a:rPr lang="en-US" sz="1100" dirty="0">
                <a:solidFill>
                  <a:srgbClr val="969696"/>
                </a:solidFill>
                <a:ea typeface="Arial Unicode MS" pitchFamily="34" charset="-128"/>
                <a:cs typeface="Arial Unicode MS" pitchFamily="34" charset="-128"/>
              </a:rPr>
              <a:t>Slide </a:t>
            </a:r>
            <a:fld id="{DB6C938E-0321-4CDF-9DE4-D1C1AAD9B854}" type="slidenum">
              <a:rPr lang="en-US" sz="1100">
                <a:solidFill>
                  <a:srgbClr val="969696"/>
                </a:solidFill>
                <a:ea typeface="Arial Unicode MS" pitchFamily="34" charset="-128"/>
                <a:cs typeface="Arial Unicode MS" pitchFamily="34" charset="-128"/>
              </a:rPr>
              <a:pPr eaLnBrk="0" hangingPunct="0">
                <a:spcBef>
                  <a:spcPct val="0"/>
                </a:spcBef>
                <a:buClr>
                  <a:srgbClr val="F4001D"/>
                </a:buClr>
                <a:buSzPct val="85000"/>
                <a:buFont typeface="Wingdings" pitchFamily="2" charset="2"/>
                <a:buNone/>
                <a:tabLst>
                  <a:tab pos="1314450" algn="l"/>
                </a:tabLst>
              </a:pPr>
              <a:t>‹#›</a:t>
            </a:fld>
            <a:endParaRPr lang="en-US" sz="1100" dirty="0">
              <a:solidFill>
                <a:srgbClr val="969696"/>
              </a:solidFill>
            </a:endParaRPr>
          </a:p>
        </p:txBody>
      </p:sp>
    </p:spTree>
    <p:extLst>
      <p:ext uri="{BB962C8B-B14F-4D97-AF65-F5344CB8AC3E}">
        <p14:creationId xmlns:p14="http://schemas.microsoft.com/office/powerpoint/2010/main" val="2242666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BCC79AB-688A-424E-A396-73B3C502571A}" type="datetimeFigureOut">
              <a:rPr lang="en-US">
                <a:solidFill>
                  <a:prstClr val="black"/>
                </a:solidFill>
              </a:rPr>
              <a:pPr/>
              <a:t>11/8/2019</a:t>
            </a:fld>
            <a:endParaRPr lang="en-US">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6" name="Slide Number Placeholder 5"/>
          <p:cNvSpPr>
            <a:spLocks noGrp="1"/>
          </p:cNvSpPr>
          <p:nvPr>
            <p:ph type="sldNum" sz="quarter" idx="12"/>
          </p:nvPr>
        </p:nvSpPr>
        <p:spPr>
          <a:xfrm>
            <a:off x="1143000" y="4800600"/>
            <a:ext cx="2133600" cy="365125"/>
          </a:xfrm>
          <a:prstGeom prst="rect">
            <a:avLst/>
          </a:prstGeom>
        </p:spPr>
        <p:txBody>
          <a:bodyPr/>
          <a:lstStyle/>
          <a:p>
            <a:fld id="{CFD652B2-3FA3-4EA1-A792-019AB5AA5E79}"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3571866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DBCC79AB-688A-424E-A396-73B3C502571A}" type="datetimeFigureOut">
              <a:rPr lang="en-US">
                <a:solidFill>
                  <a:prstClr val="black"/>
                </a:solidFill>
              </a:rPr>
              <a:pPr/>
              <a:t>11/8/2019</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1143000" y="4800600"/>
            <a:ext cx="2133600" cy="365125"/>
          </a:xfrm>
          <a:prstGeom prst="rect">
            <a:avLst/>
          </a:prstGeom>
        </p:spPr>
        <p:txBody>
          <a:bodyPr/>
          <a:lstStyle/>
          <a:p>
            <a:fld id="{CFD652B2-3FA3-4EA1-A792-019AB5AA5E79}"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291778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DBCC79AB-688A-424E-A396-73B3C502571A}" type="datetimeFigureOut">
              <a:rPr lang="en-US">
                <a:solidFill>
                  <a:prstClr val="black"/>
                </a:solidFill>
              </a:rPr>
              <a:pPr/>
              <a:t>11/8/2019</a:t>
            </a:fld>
            <a:endParaRPr lang="en-US">
              <a:solidFill>
                <a:prstClr val="black"/>
              </a:solidFill>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9" name="Slide Number Placeholder 8"/>
          <p:cNvSpPr>
            <a:spLocks noGrp="1"/>
          </p:cNvSpPr>
          <p:nvPr>
            <p:ph type="sldNum" sz="quarter" idx="12"/>
          </p:nvPr>
        </p:nvSpPr>
        <p:spPr>
          <a:xfrm>
            <a:off x="1143000" y="4800600"/>
            <a:ext cx="2133600" cy="365125"/>
          </a:xfrm>
          <a:prstGeom prst="rect">
            <a:avLst/>
          </a:prstGeom>
        </p:spPr>
        <p:txBody>
          <a:bodyPr/>
          <a:lstStyle/>
          <a:p>
            <a:fld id="{CFD652B2-3FA3-4EA1-A792-019AB5AA5E79}"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0832216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DBCC79AB-688A-424E-A396-73B3C502571A}" type="datetimeFigureOut">
              <a:rPr lang="en-US">
                <a:solidFill>
                  <a:prstClr val="black"/>
                </a:solidFill>
              </a:rPr>
              <a:pPr/>
              <a:t>11/8/2019</a:t>
            </a:fld>
            <a:endParaRPr lang="en-US">
              <a:solidFill>
                <a:prstClr val="black"/>
              </a:solidFill>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5" name="Slide Number Placeholder 4"/>
          <p:cNvSpPr>
            <a:spLocks noGrp="1"/>
          </p:cNvSpPr>
          <p:nvPr>
            <p:ph type="sldNum" sz="quarter" idx="12"/>
          </p:nvPr>
        </p:nvSpPr>
        <p:spPr>
          <a:xfrm>
            <a:off x="1143000" y="4800600"/>
            <a:ext cx="2133600" cy="365125"/>
          </a:xfrm>
          <a:prstGeom prst="rect">
            <a:avLst/>
          </a:prstGeom>
        </p:spPr>
        <p:txBody>
          <a:bodyPr/>
          <a:lstStyle/>
          <a:p>
            <a:fld id="{CFD652B2-3FA3-4EA1-A792-019AB5AA5E79}"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033472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DBCC79AB-688A-424E-A396-73B3C502571A}" type="datetimeFigureOut">
              <a:rPr lang="en-US">
                <a:solidFill>
                  <a:prstClr val="black"/>
                </a:solidFill>
              </a:rPr>
              <a:pPr/>
              <a:t>11/8/2019</a:t>
            </a:fld>
            <a:endParaRPr lang="en-US">
              <a:solidFill>
                <a:prstClr val="black"/>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4" name="Slide Number Placeholder 3"/>
          <p:cNvSpPr>
            <a:spLocks noGrp="1"/>
          </p:cNvSpPr>
          <p:nvPr>
            <p:ph type="sldNum" sz="quarter" idx="12"/>
          </p:nvPr>
        </p:nvSpPr>
        <p:spPr>
          <a:xfrm>
            <a:off x="1143000" y="4800600"/>
            <a:ext cx="2133600" cy="365125"/>
          </a:xfrm>
          <a:prstGeom prst="rect">
            <a:avLst/>
          </a:prstGeom>
        </p:spPr>
        <p:txBody>
          <a:bodyPr/>
          <a:lstStyle/>
          <a:p>
            <a:fld id="{CFD652B2-3FA3-4EA1-A792-019AB5AA5E79}"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0625660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DBCC79AB-688A-424E-A396-73B3C502571A}" type="datetimeFigureOut">
              <a:rPr lang="en-US">
                <a:solidFill>
                  <a:prstClr val="black"/>
                </a:solidFill>
              </a:rPr>
              <a:pPr/>
              <a:t>11/8/2019</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1143000" y="4800600"/>
            <a:ext cx="2133600" cy="365125"/>
          </a:xfrm>
          <a:prstGeom prst="rect">
            <a:avLst/>
          </a:prstGeom>
        </p:spPr>
        <p:txBody>
          <a:bodyPr/>
          <a:lstStyle/>
          <a:p>
            <a:fld id="{CFD652B2-3FA3-4EA1-A792-019AB5AA5E79}"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631703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DBCC79AB-688A-424E-A396-73B3C502571A}" type="datetimeFigureOut">
              <a:rPr lang="en-US">
                <a:solidFill>
                  <a:prstClr val="black"/>
                </a:solidFill>
              </a:rPr>
              <a:pPr/>
              <a:t>11/8/2019</a:t>
            </a:fld>
            <a:endParaRPr lang="en-US">
              <a:solidFill>
                <a:prstClr val="black"/>
              </a:solidFill>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solidFill>
                <a:prstClr val="black"/>
              </a:solidFill>
            </a:endParaRPr>
          </a:p>
        </p:txBody>
      </p:sp>
      <p:sp>
        <p:nvSpPr>
          <p:cNvPr id="7" name="Slide Number Placeholder 6"/>
          <p:cNvSpPr>
            <a:spLocks noGrp="1"/>
          </p:cNvSpPr>
          <p:nvPr>
            <p:ph type="sldNum" sz="quarter" idx="12"/>
          </p:nvPr>
        </p:nvSpPr>
        <p:spPr>
          <a:xfrm>
            <a:off x="1143000" y="4800600"/>
            <a:ext cx="2133600" cy="365125"/>
          </a:xfrm>
          <a:prstGeom prst="rect">
            <a:avLst/>
          </a:prstGeom>
        </p:spPr>
        <p:txBody>
          <a:bodyPr/>
          <a:lstStyle/>
          <a:p>
            <a:fld id="{CFD652B2-3FA3-4EA1-A792-019AB5AA5E79}" type="slidenum">
              <a:rPr lang="en-US">
                <a:solidFill>
                  <a:prstClr val="black"/>
                </a:solidFill>
              </a:rPr>
              <a:pPr/>
              <a:t>‹#›</a:t>
            </a:fld>
            <a:endParaRPr lang="en-US">
              <a:solidFill>
                <a:prstClr val="black"/>
              </a:solidFill>
            </a:endParaRPr>
          </a:p>
        </p:txBody>
      </p:sp>
    </p:spTree>
    <p:extLst>
      <p:ext uri="{BB962C8B-B14F-4D97-AF65-F5344CB8AC3E}">
        <p14:creationId xmlns:p14="http://schemas.microsoft.com/office/powerpoint/2010/main" val="654742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0"/>
            <a:ext cx="9144000" cy="762000"/>
          </a:xfrm>
          <a:prstGeom prst="rect">
            <a:avLst/>
          </a:prstGeom>
          <a:solidFill>
            <a:srgbClr val="3A6695"/>
          </a:solidFill>
          <a:ln>
            <a:solidFill>
              <a:srgbClr val="3A66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0" y="0"/>
            <a:ext cx="9144000" cy="762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52400" y="990600"/>
            <a:ext cx="8686800" cy="53340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7"/>
          <p:cNvSpPr/>
          <p:nvPr/>
        </p:nvSpPr>
        <p:spPr>
          <a:xfrm>
            <a:off x="0" y="762000"/>
            <a:ext cx="9144000" cy="45719"/>
          </a:xfrm>
          <a:prstGeom prst="rect">
            <a:avLst/>
          </a:prstGeom>
          <a:solidFill>
            <a:srgbClr val="136735"/>
          </a:solidFill>
          <a:ln>
            <a:solidFill>
              <a:srgbClr val="13673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Tree>
    <p:extLst>
      <p:ext uri="{BB962C8B-B14F-4D97-AF65-F5344CB8AC3E}">
        <p14:creationId xmlns:p14="http://schemas.microsoft.com/office/powerpoint/2010/main" val="309860606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500" kern="1200">
          <a:solidFill>
            <a:schemeClr val="bg1"/>
          </a:solidFill>
          <a:effectLst>
            <a:outerShdw blurRad="38100" dist="38100" dir="2700000" algn="tl">
              <a:srgbClr val="000000">
                <a:alpha val="43137"/>
              </a:srgb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6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2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hyperlink" Target="Supports%20Agreement%20Sample%20Pages%20from%20FINAL%20Shared%20Living%20Toolkit%204_2019.pdf" TargetMode="External"/><Relationship Id="rId4" Type="http://schemas.openxmlformats.org/officeDocument/2006/relationships/hyperlink" Target="REVISED%20Shared%20Living%20Attestation%20Form%2010232018.pdf"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REVISED%20Shared%20Living%20Attestation%20Form%2010232018.pdf"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hyperlink" Target="REVISED%20Shared%20Living%20Attestation%20Form%2010232018.pdf" TargetMode="External"/><Relationship Id="rId4" Type="http://schemas.openxmlformats.org/officeDocument/2006/relationships/image" Target="../media/image10.png"/></Relationships>
</file>

<file path=ppt/slides/_rels/slide1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surveymonkey.com/r/SharedLivingProvide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FINAL%20REVISED%20Shared%20Living%20Calculator_2018_FINAL%20BLANK%205%2014%202019%20PROTECTED.xlsx"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Flexible%20funding%20for%20Shared%20Living.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Shared%20Living%20Agency%20Review%20Template.pdf" TargetMode="External"/><Relationship Id="rId4" Type="http://schemas.openxmlformats.org/officeDocument/2006/relationships/hyperlink" Target="REVISED%20Shared%20Living%20Weekly%20Checklistrev%20FINAL%20Savannah.pdf"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381000" y="1447800"/>
            <a:ext cx="8382000" cy="5029200"/>
          </a:xfrm>
          <a:prstGeom prst="rect">
            <a:avLst/>
          </a:prstGeom>
          <a:ln w="19050">
            <a:solidFill>
              <a:schemeClr val="tx2"/>
            </a:solidFill>
          </a:ln>
        </p:spPr>
        <p:txBody>
          <a:bodyPr vert="horz" lIns="91440" tIns="45720" rIns="91440" bIns="45720" rtlCol="0">
            <a:noAutofit/>
          </a:bodyPr>
          <a:lstStyle/>
          <a:p>
            <a:pPr algn="ctr">
              <a:spcBef>
                <a:spcPct val="20000"/>
              </a:spcBef>
              <a:buFont typeface="Arial" pitchFamily="34" charset="0"/>
              <a:buNone/>
              <a:defRPr/>
            </a:pPr>
            <a:r>
              <a:rPr lang="en-US" sz="4400" dirty="0" smtClean="0">
                <a:solidFill>
                  <a:schemeClr val="tx2"/>
                </a:solidFill>
              </a:rPr>
              <a:t>Introducing the </a:t>
            </a:r>
            <a:endParaRPr lang="en-US" sz="4400" dirty="0">
              <a:solidFill>
                <a:schemeClr val="tx2"/>
              </a:solidFill>
            </a:endParaRPr>
          </a:p>
          <a:p>
            <a:pPr algn="ctr">
              <a:spcBef>
                <a:spcPct val="20000"/>
              </a:spcBef>
              <a:defRPr/>
            </a:pPr>
            <a:r>
              <a:rPr lang="en-US" sz="4400" dirty="0">
                <a:solidFill>
                  <a:schemeClr val="tx2"/>
                </a:solidFill>
              </a:rPr>
              <a:t>Shared </a:t>
            </a:r>
            <a:r>
              <a:rPr lang="en-US" sz="4400" dirty="0" smtClean="0">
                <a:solidFill>
                  <a:schemeClr val="tx2"/>
                </a:solidFill>
              </a:rPr>
              <a:t>Living Service </a:t>
            </a:r>
          </a:p>
          <a:p>
            <a:pPr algn="ctr">
              <a:spcBef>
                <a:spcPct val="20000"/>
              </a:spcBef>
              <a:defRPr/>
            </a:pPr>
            <a:r>
              <a:rPr lang="en-US" sz="2800" dirty="0" smtClean="0">
                <a:solidFill>
                  <a:schemeClr val="tx2"/>
                </a:solidFill>
              </a:rPr>
              <a:t>Deanna </a:t>
            </a:r>
            <a:r>
              <a:rPr lang="en-US" sz="2800" dirty="0">
                <a:solidFill>
                  <a:schemeClr val="tx2"/>
                </a:solidFill>
              </a:rPr>
              <a:t>L. Parker, </a:t>
            </a:r>
            <a:r>
              <a:rPr lang="en-US" sz="2800" dirty="0" smtClean="0">
                <a:solidFill>
                  <a:schemeClr val="tx2"/>
                </a:solidFill>
              </a:rPr>
              <a:t>MPA</a:t>
            </a:r>
          </a:p>
          <a:p>
            <a:pPr algn="ctr">
              <a:spcBef>
                <a:spcPct val="20000"/>
              </a:spcBef>
              <a:defRPr/>
            </a:pPr>
            <a:r>
              <a:rPr lang="en-US" sz="2800" dirty="0" smtClean="0">
                <a:solidFill>
                  <a:schemeClr val="tx2"/>
                </a:solidFill>
              </a:rPr>
              <a:t>VA DBHDS</a:t>
            </a:r>
            <a:endParaRPr lang="en-US" sz="2800" dirty="0">
              <a:solidFill>
                <a:schemeClr val="tx2"/>
              </a:solidFill>
            </a:endParaRPr>
          </a:p>
          <a:p>
            <a:pPr algn="ctr">
              <a:spcBef>
                <a:spcPct val="20000"/>
              </a:spcBef>
              <a:buFont typeface="Arial" pitchFamily="34" charset="0"/>
              <a:buNone/>
              <a:defRPr/>
            </a:pPr>
            <a:endParaRPr lang="en-US" sz="4800" dirty="0" smtClean="0">
              <a:solidFill>
                <a:prstClr val="black">
                  <a:lumMod val="85000"/>
                  <a:lumOff val="15000"/>
                </a:prstClr>
              </a:solidFill>
            </a:endParaRPr>
          </a:p>
          <a:p>
            <a:pPr algn="ctr">
              <a:spcBef>
                <a:spcPct val="20000"/>
              </a:spcBef>
              <a:buFont typeface="Arial" pitchFamily="34" charset="0"/>
              <a:buNone/>
              <a:defRPr/>
            </a:pPr>
            <a:endParaRPr lang="en-US" sz="4800" dirty="0">
              <a:solidFill>
                <a:prstClr val="black">
                  <a:lumMod val="85000"/>
                  <a:lumOff val="15000"/>
                </a:prstClr>
              </a:solidFill>
            </a:endParaRPr>
          </a:p>
          <a:p>
            <a:pPr algn="ctr">
              <a:spcBef>
                <a:spcPct val="20000"/>
              </a:spcBef>
              <a:buFont typeface="Arial" pitchFamily="34" charset="0"/>
              <a:buNone/>
              <a:defRPr/>
            </a:pPr>
            <a:endParaRPr lang="en-US" sz="4800" dirty="0" smtClean="0">
              <a:solidFill>
                <a:prstClr val="black">
                  <a:lumMod val="85000"/>
                  <a:lumOff val="15000"/>
                </a:prstClr>
              </a:solidFill>
            </a:endParaRPr>
          </a:p>
          <a:p>
            <a:pPr algn="ctr">
              <a:spcBef>
                <a:spcPct val="20000"/>
              </a:spcBef>
              <a:buFont typeface="Arial" pitchFamily="34" charset="0"/>
              <a:buNone/>
              <a:defRPr/>
            </a:pPr>
            <a:endParaRPr lang="en-US" sz="4800" dirty="0">
              <a:solidFill>
                <a:prstClr val="black">
                  <a:lumMod val="85000"/>
                  <a:lumOff val="15000"/>
                </a:prstClr>
              </a:solidFill>
            </a:endParaRPr>
          </a:p>
        </p:txBody>
      </p:sp>
      <p:pic>
        <p:nvPicPr>
          <p:cNvPr id="5" name="Picture 4"/>
          <p:cNvPicPr>
            <a:picLocks noChangeAspect="1"/>
          </p:cNvPicPr>
          <p:nvPr/>
        </p:nvPicPr>
        <p:blipFill>
          <a:blip r:embed="rId3"/>
          <a:stretch>
            <a:fillRect/>
          </a:stretch>
        </p:blipFill>
        <p:spPr>
          <a:xfrm>
            <a:off x="3276600" y="4419600"/>
            <a:ext cx="2155031" cy="1981200"/>
          </a:xfrm>
          <a:prstGeom prst="rect">
            <a:avLst/>
          </a:prstGeom>
          <a:ln>
            <a:noFill/>
          </a:ln>
          <a:effectLst>
            <a:softEdge rad="112500"/>
          </a:effectLst>
        </p:spPr>
      </p:pic>
      <p:pic>
        <p:nvPicPr>
          <p:cNvPr id="6" name="Picture 2"/>
          <p:cNvPicPr>
            <a:picLocks noChangeAspect="1" noChangeArrowheads="1"/>
          </p:cNvPicPr>
          <p:nvPr/>
        </p:nvPicPr>
        <p:blipFill>
          <a:blip r:embed="rId4" cstate="print"/>
          <a:srcRect/>
          <a:stretch>
            <a:fillRect/>
          </a:stretch>
        </p:blipFill>
        <p:spPr bwMode="auto">
          <a:xfrm>
            <a:off x="5867400" y="4343400"/>
            <a:ext cx="2362200" cy="1981200"/>
          </a:xfrm>
          <a:prstGeom prst="rect">
            <a:avLst/>
          </a:prstGeom>
          <a:ln>
            <a:noFill/>
          </a:ln>
          <a:effectLst>
            <a:softEdge rad="112500"/>
          </a:effectLst>
        </p:spPr>
      </p:pic>
      <p:pic>
        <p:nvPicPr>
          <p:cNvPr id="3" name="Picture 2"/>
          <p:cNvPicPr>
            <a:picLocks noChangeAspect="1"/>
          </p:cNvPicPr>
          <p:nvPr/>
        </p:nvPicPr>
        <p:blipFill>
          <a:blip r:embed="rId5"/>
          <a:stretch>
            <a:fillRect/>
          </a:stretch>
        </p:blipFill>
        <p:spPr>
          <a:xfrm>
            <a:off x="685800" y="4419600"/>
            <a:ext cx="2362200" cy="1947553"/>
          </a:xfrm>
          <a:prstGeom prst="rect">
            <a:avLst/>
          </a:prstGeom>
          <a:ln>
            <a:noFill/>
          </a:ln>
          <a:effectLst>
            <a:softEdge rad="112500"/>
          </a:effectLst>
        </p:spPr>
      </p:pic>
    </p:spTree>
    <p:extLst>
      <p:ext uri="{BB962C8B-B14F-4D97-AF65-F5344CB8AC3E}">
        <p14:creationId xmlns:p14="http://schemas.microsoft.com/office/powerpoint/2010/main" val="14699259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p:cNvSpPr>
            <a:spLocks noGrp="1"/>
          </p:cNvSpPr>
          <p:nvPr>
            <p:ph type="title"/>
          </p:nvPr>
        </p:nvSpPr>
        <p:spPr>
          <a:xfrm>
            <a:off x="228600" y="762000"/>
            <a:ext cx="8610600" cy="571500"/>
          </a:xfrm>
        </p:spPr>
        <p:txBody>
          <a:bodyPr>
            <a:normAutofit fontScale="90000"/>
          </a:bodyPr>
          <a:lstStyle/>
          <a:p>
            <a:pPr algn="l"/>
            <a:r>
              <a:rPr lang="en-US" dirty="0" smtClean="0">
                <a:solidFill>
                  <a:srgbClr val="FF0000"/>
                </a:solidFill>
              </a:rPr>
              <a:t>FOR PROVIDERS:</a:t>
            </a:r>
            <a:endParaRPr lang="en-US" dirty="0">
              <a:solidFill>
                <a:srgbClr val="FF0000"/>
              </a:solidFill>
            </a:endParaRPr>
          </a:p>
        </p:txBody>
      </p:sp>
      <p:pic>
        <p:nvPicPr>
          <p:cNvPr id="7" name="Picture 6"/>
          <p:cNvPicPr>
            <a:picLocks noChangeAspect="1"/>
          </p:cNvPicPr>
          <p:nvPr/>
        </p:nvPicPr>
        <p:blipFill>
          <a:blip r:embed="rId3" cstate="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1391559" y="2463920"/>
            <a:ext cx="1492568" cy="1492568"/>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1443846" y="3951977"/>
            <a:ext cx="1885950" cy="1102095"/>
          </a:xfrm>
          <a:prstGeom prst="rect">
            <a:avLst/>
          </a:prstGeom>
        </p:spPr>
      </p:pic>
      <p:sp>
        <p:nvSpPr>
          <p:cNvPr id="3" name="TextBox 2"/>
          <p:cNvSpPr txBox="1"/>
          <p:nvPr/>
        </p:nvSpPr>
        <p:spPr>
          <a:xfrm>
            <a:off x="3329796" y="828548"/>
            <a:ext cx="5661804" cy="5755422"/>
          </a:xfrm>
          <a:prstGeom prst="rect">
            <a:avLst/>
          </a:prstGeom>
          <a:noFill/>
        </p:spPr>
        <p:txBody>
          <a:bodyPr wrap="square" rtlCol="0">
            <a:spAutoFit/>
          </a:bodyPr>
          <a:lstStyle/>
          <a:p>
            <a:pPr marL="285750" indent="-285750" defTabSz="685800">
              <a:spcBef>
                <a:spcPts val="600"/>
              </a:spcBef>
              <a:spcAft>
                <a:spcPts val="600"/>
              </a:spcAft>
              <a:buFont typeface="Arial" panose="020B0604020202020204" pitchFamily="34" charset="0"/>
              <a:buChar char="•"/>
            </a:pPr>
            <a:r>
              <a:rPr lang="en-US" dirty="0" smtClean="0">
                <a:solidFill>
                  <a:srgbClr val="FF0000"/>
                </a:solidFill>
                <a:latin typeface="Calibri"/>
              </a:rPr>
              <a:t>Ensure you have </a:t>
            </a:r>
            <a:r>
              <a:rPr lang="en-US" dirty="0">
                <a:solidFill>
                  <a:srgbClr val="FF0000"/>
                </a:solidFill>
                <a:latin typeface="Calibri"/>
              </a:rPr>
              <a:t>an </a:t>
            </a:r>
            <a:r>
              <a:rPr lang="en-US" b="1" dirty="0">
                <a:solidFill>
                  <a:srgbClr val="FF0000"/>
                </a:solidFill>
                <a:latin typeface="Calibri"/>
              </a:rPr>
              <a:t>active DBHDS license for any </a:t>
            </a:r>
            <a:r>
              <a:rPr lang="en-US" b="1" dirty="0" smtClean="0">
                <a:solidFill>
                  <a:srgbClr val="FF0000"/>
                </a:solidFill>
                <a:latin typeface="Calibri"/>
              </a:rPr>
              <a:t>service</a:t>
            </a:r>
          </a:p>
          <a:p>
            <a:pPr marL="285750" indent="-285750" defTabSz="685800">
              <a:spcBef>
                <a:spcPts val="600"/>
              </a:spcBef>
              <a:spcAft>
                <a:spcPts val="600"/>
              </a:spcAft>
              <a:buFont typeface="Arial" panose="020B0604020202020204" pitchFamily="34" charset="0"/>
              <a:buChar char="•"/>
            </a:pPr>
            <a:r>
              <a:rPr lang="en-US" dirty="0" smtClean="0">
                <a:solidFill>
                  <a:srgbClr val="FF0000"/>
                </a:solidFill>
              </a:rPr>
              <a:t>Update your participation </a:t>
            </a:r>
            <a:r>
              <a:rPr lang="en-US" dirty="0">
                <a:solidFill>
                  <a:srgbClr val="FF0000"/>
                </a:solidFill>
              </a:rPr>
              <a:t>agreement with DMAS</a:t>
            </a:r>
          </a:p>
          <a:p>
            <a:pPr marL="285750" indent="-285750" defTabSz="685800">
              <a:spcBef>
                <a:spcPts val="600"/>
              </a:spcBef>
              <a:spcAft>
                <a:spcPts val="600"/>
              </a:spcAft>
              <a:buFont typeface="Arial" panose="020B0604020202020204" pitchFamily="34" charset="0"/>
              <a:buChar char="•"/>
            </a:pPr>
            <a:r>
              <a:rPr lang="en-US" dirty="0" smtClean="0">
                <a:solidFill>
                  <a:srgbClr val="FF0000"/>
                </a:solidFill>
              </a:rPr>
              <a:t>Update your policies </a:t>
            </a:r>
            <a:r>
              <a:rPr lang="en-US" dirty="0">
                <a:solidFill>
                  <a:srgbClr val="FF0000"/>
                </a:solidFill>
              </a:rPr>
              <a:t>and procedures to reflect the Shared Living </a:t>
            </a:r>
            <a:r>
              <a:rPr lang="en-US" dirty="0" smtClean="0">
                <a:solidFill>
                  <a:srgbClr val="FF0000"/>
                </a:solidFill>
              </a:rPr>
              <a:t>option.</a:t>
            </a:r>
          </a:p>
          <a:p>
            <a:pPr marL="285750" indent="-285750" defTabSz="685800">
              <a:spcBef>
                <a:spcPts val="600"/>
              </a:spcBef>
              <a:spcAft>
                <a:spcPts val="600"/>
              </a:spcAft>
              <a:buFont typeface="Arial" panose="020B0604020202020204" pitchFamily="34" charset="0"/>
              <a:buChar char="•"/>
            </a:pPr>
            <a:r>
              <a:rPr lang="en-US" dirty="0" smtClean="0">
                <a:solidFill>
                  <a:srgbClr val="FF0000"/>
                </a:solidFill>
              </a:rPr>
              <a:t>Complete the DBHDS Provider Survey as a provider of the Shared Living Service </a:t>
            </a:r>
          </a:p>
          <a:p>
            <a:pPr marL="285750" indent="-285750" defTabSz="685800">
              <a:spcBef>
                <a:spcPts val="600"/>
              </a:spcBef>
              <a:spcAft>
                <a:spcPts val="600"/>
              </a:spcAft>
              <a:buFont typeface="Arial" panose="020B0604020202020204" pitchFamily="34" charset="0"/>
              <a:buChar char="•"/>
            </a:pPr>
            <a:r>
              <a:rPr lang="en-US" dirty="0" smtClean="0">
                <a:solidFill>
                  <a:srgbClr val="FF0000"/>
                </a:solidFill>
              </a:rPr>
              <a:t>Contact local CSB’s as new Shared Living provider. </a:t>
            </a:r>
          </a:p>
          <a:p>
            <a:pPr marL="285750" indent="-285750" defTabSz="685800">
              <a:spcBef>
                <a:spcPts val="600"/>
              </a:spcBef>
              <a:spcAft>
                <a:spcPts val="600"/>
              </a:spcAft>
              <a:buFont typeface="Arial" panose="020B0604020202020204" pitchFamily="34" charset="0"/>
              <a:buChar char="•"/>
            </a:pPr>
            <a:r>
              <a:rPr lang="en-US" dirty="0" smtClean="0">
                <a:solidFill>
                  <a:srgbClr val="FF0000"/>
                </a:solidFill>
              </a:rPr>
              <a:t>Visit </a:t>
            </a:r>
            <a:r>
              <a:rPr lang="en-US" dirty="0">
                <a:solidFill>
                  <a:srgbClr val="FF0000"/>
                </a:solidFill>
              </a:rPr>
              <a:t>the Provider Development page on the DBHDS website to download current version of Shared Living toolkit and </a:t>
            </a:r>
            <a:r>
              <a:rPr lang="en-US" dirty="0" smtClean="0">
                <a:solidFill>
                  <a:srgbClr val="FF0000"/>
                </a:solidFill>
              </a:rPr>
              <a:t>templates.</a:t>
            </a:r>
          </a:p>
          <a:p>
            <a:pPr marL="285750" indent="-285750" defTabSz="685800">
              <a:spcBef>
                <a:spcPts val="600"/>
              </a:spcBef>
              <a:spcAft>
                <a:spcPts val="600"/>
              </a:spcAft>
              <a:buFont typeface="Arial" panose="020B0604020202020204" pitchFamily="34" charset="0"/>
              <a:buChar char="•"/>
            </a:pPr>
            <a:r>
              <a:rPr lang="en-US" dirty="0" smtClean="0">
                <a:solidFill>
                  <a:srgbClr val="FF0000"/>
                </a:solidFill>
                <a:latin typeface="Calibri"/>
              </a:rPr>
              <a:t>Assist the individual with locating a roommate, completing the supports agreement and completing the background check and required training.</a:t>
            </a:r>
          </a:p>
          <a:p>
            <a:pPr marL="285750" indent="-285750" defTabSz="685800">
              <a:spcBef>
                <a:spcPts val="600"/>
              </a:spcBef>
              <a:spcAft>
                <a:spcPts val="600"/>
              </a:spcAft>
              <a:buFont typeface="Arial" panose="020B0604020202020204" pitchFamily="34" charset="0"/>
              <a:buChar char="•"/>
            </a:pPr>
            <a:r>
              <a:rPr lang="en-US" dirty="0" smtClean="0">
                <a:solidFill>
                  <a:srgbClr val="FF0000"/>
                </a:solidFill>
                <a:latin typeface="Calibri"/>
              </a:rPr>
              <a:t>Route funds to individual on behalf of roommate</a:t>
            </a:r>
          </a:p>
          <a:p>
            <a:pPr marL="285750" indent="-285750" defTabSz="685800">
              <a:spcBef>
                <a:spcPts val="600"/>
              </a:spcBef>
              <a:spcAft>
                <a:spcPts val="600"/>
              </a:spcAft>
              <a:buFont typeface="Arial" panose="020B0604020202020204" pitchFamily="34" charset="0"/>
              <a:buChar char="•"/>
            </a:pPr>
            <a:r>
              <a:rPr lang="en-US" dirty="0" smtClean="0">
                <a:solidFill>
                  <a:srgbClr val="FF0000"/>
                </a:solidFill>
                <a:latin typeface="Calibri"/>
              </a:rPr>
              <a:t>Assist with oversight and monitoring of service.</a:t>
            </a:r>
            <a:endParaRPr lang="en-US" dirty="0">
              <a:solidFill>
                <a:srgbClr val="FF0000"/>
              </a:solidFill>
              <a:latin typeface="Calibri"/>
            </a:endParaRPr>
          </a:p>
        </p:txBody>
      </p:sp>
      <p:sp>
        <p:nvSpPr>
          <p:cNvPr id="13" name="Title 1"/>
          <p:cNvSpPr txBox="1">
            <a:spLocks/>
          </p:cNvSpPr>
          <p:nvPr/>
        </p:nvSpPr>
        <p:spPr>
          <a:xfrm>
            <a:off x="228600" y="152400"/>
            <a:ext cx="9144000" cy="571500"/>
          </a:xfrm>
          <a:prstGeom prst="rect">
            <a:avLst/>
          </a:prstGeom>
        </p:spPr>
        <p:txBody>
          <a:bodyPr vert="horz" lIns="68580" tIns="34290" rIns="68580" bIns="34290" rtlCol="0" anchor="ctr">
            <a:noAutofit/>
          </a:bodyPr>
          <a:lstStyle>
            <a:lvl1pPr algn="ctr" defTabSz="914400" rtl="0" eaLnBrk="1" latinLnBrk="0" hangingPunct="1">
              <a:spcBef>
                <a:spcPct val="0"/>
              </a:spcBef>
              <a:buNone/>
              <a:defRPr sz="3500" kern="1200">
                <a:solidFill>
                  <a:schemeClr val="bg1"/>
                </a:solidFill>
                <a:effectLst>
                  <a:outerShdw blurRad="38100" dist="38100" dir="2700000" algn="tl">
                    <a:srgbClr val="000000">
                      <a:alpha val="43137"/>
                    </a:srgbClr>
                  </a:outerShdw>
                </a:effectLst>
                <a:latin typeface="+mj-lt"/>
                <a:ea typeface="+mj-ea"/>
                <a:cs typeface="+mj-cs"/>
              </a:defRPr>
            </a:lvl1pPr>
          </a:lstStyle>
          <a:p>
            <a:pPr algn="l" defTabSz="685800"/>
            <a:r>
              <a:rPr lang="en-US" sz="3200" dirty="0">
                <a:solidFill>
                  <a:srgbClr val="FFFF00"/>
                </a:solidFill>
                <a:latin typeface="Calibri"/>
              </a:rPr>
              <a:t>SHARED LIVING</a:t>
            </a:r>
          </a:p>
        </p:txBody>
      </p:sp>
    </p:spTree>
    <p:extLst>
      <p:ext uri="{BB962C8B-B14F-4D97-AF65-F5344CB8AC3E}">
        <p14:creationId xmlns:p14="http://schemas.microsoft.com/office/powerpoint/2010/main" val="38014865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Steps in Accessing Shared Living</a:t>
            </a:r>
            <a:endParaRPr lang="en-US" dirty="0"/>
          </a:p>
        </p:txBody>
      </p:sp>
      <p:sp>
        <p:nvSpPr>
          <p:cNvPr id="3" name="Content Placeholder 2"/>
          <p:cNvSpPr>
            <a:spLocks noGrp="1"/>
          </p:cNvSpPr>
          <p:nvPr>
            <p:ph idx="1"/>
          </p:nvPr>
        </p:nvSpPr>
        <p:spPr>
          <a:xfrm>
            <a:off x="533400" y="914400"/>
            <a:ext cx="8305800" cy="5334000"/>
          </a:xfrm>
        </p:spPr>
        <p:txBody>
          <a:bodyPr>
            <a:normAutofit/>
          </a:bodyPr>
          <a:lstStyle/>
          <a:p>
            <a:pPr marL="0" indent="0">
              <a:buNone/>
            </a:pPr>
            <a:r>
              <a:rPr lang="en-US" sz="2400" b="1" dirty="0" smtClean="0">
                <a:solidFill>
                  <a:schemeClr val="tx2"/>
                </a:solidFill>
              </a:rPr>
              <a:t>Two paths to initiate service authorization for Shared Living</a:t>
            </a:r>
          </a:p>
          <a:p>
            <a:pPr marL="0" indent="0">
              <a:buNone/>
            </a:pPr>
            <a:endParaRPr lang="en-US" sz="2400" b="1" dirty="0" smtClean="0">
              <a:solidFill>
                <a:schemeClr val="tx2"/>
              </a:solidFill>
            </a:endParaRPr>
          </a:p>
          <a:p>
            <a:pPr marL="514350" indent="-514350">
              <a:buFont typeface="+mj-lt"/>
              <a:buAutoNum type="arabicPeriod"/>
            </a:pPr>
            <a:r>
              <a:rPr lang="en-US" sz="2400" dirty="0" smtClean="0">
                <a:solidFill>
                  <a:schemeClr val="tx2"/>
                </a:solidFill>
              </a:rPr>
              <a:t>The individual has secured his/her roommate and has a signed lease or,</a:t>
            </a:r>
          </a:p>
          <a:p>
            <a:pPr marL="514350" indent="-514350">
              <a:buFont typeface="+mj-lt"/>
              <a:buAutoNum type="arabicPeriod"/>
            </a:pPr>
            <a:r>
              <a:rPr lang="en-US" sz="2400" dirty="0" smtClean="0">
                <a:solidFill>
                  <a:schemeClr val="tx2"/>
                </a:solidFill>
              </a:rPr>
              <a:t>The individual has demonstrated an intent to utilize the Shared Living waiver service, has demonstrated “housing readiness,” but has NOT yet secured a roommate or housing.    </a:t>
            </a:r>
            <a:endParaRPr lang="en-US" sz="2400" dirty="0">
              <a:solidFill>
                <a:schemeClr val="tx2"/>
              </a:solidFill>
            </a:endParaRPr>
          </a:p>
        </p:txBody>
      </p:sp>
    </p:spTree>
    <p:extLst>
      <p:ext uri="{BB962C8B-B14F-4D97-AF65-F5344CB8AC3E}">
        <p14:creationId xmlns:p14="http://schemas.microsoft.com/office/powerpoint/2010/main" val="35408348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Steps in Accessing Shared Living</a:t>
            </a:r>
            <a:endParaRPr lang="en-US" sz="3200" dirty="0"/>
          </a:p>
        </p:txBody>
      </p:sp>
      <p:sp>
        <p:nvSpPr>
          <p:cNvPr id="3" name="TextBox 2"/>
          <p:cNvSpPr txBox="1"/>
          <p:nvPr/>
        </p:nvSpPr>
        <p:spPr>
          <a:xfrm>
            <a:off x="228600" y="929640"/>
            <a:ext cx="8686800" cy="5632311"/>
          </a:xfrm>
          <a:prstGeom prst="rect">
            <a:avLst/>
          </a:prstGeom>
          <a:noFill/>
        </p:spPr>
        <p:txBody>
          <a:bodyPr wrap="square" rtlCol="0">
            <a:spAutoFit/>
          </a:bodyPr>
          <a:lstStyle/>
          <a:p>
            <a:r>
              <a:rPr lang="en-US" sz="2000" dirty="0">
                <a:solidFill>
                  <a:schemeClr val="tx2"/>
                </a:solidFill>
              </a:rPr>
              <a:t>The individual should an express to the SC/CM a desire to live independently, but may need some supports to be successful (ADL/IADL’s, physical, social, emotional, etc</a:t>
            </a:r>
            <a:r>
              <a:rPr lang="en-US" sz="2000" dirty="0" smtClean="0">
                <a:solidFill>
                  <a:schemeClr val="tx2"/>
                </a:solidFill>
              </a:rPr>
              <a:t>.)</a:t>
            </a:r>
          </a:p>
          <a:p>
            <a:r>
              <a:rPr lang="en-US" sz="2000" b="1" dirty="0" smtClean="0">
                <a:solidFill>
                  <a:schemeClr val="tx2"/>
                </a:solidFill>
              </a:rPr>
              <a:t>The </a:t>
            </a:r>
            <a:r>
              <a:rPr lang="en-US" sz="2000" b="1" dirty="0">
                <a:solidFill>
                  <a:schemeClr val="tx2"/>
                </a:solidFill>
              </a:rPr>
              <a:t>Shared Living Service </a:t>
            </a:r>
            <a:r>
              <a:rPr lang="en-US" sz="2000" dirty="0">
                <a:solidFill>
                  <a:schemeClr val="tx2"/>
                </a:solidFill>
              </a:rPr>
              <a:t>should incorporate individualized planning and preparation </a:t>
            </a:r>
            <a:r>
              <a:rPr lang="en-US" sz="2000" b="1" dirty="0">
                <a:solidFill>
                  <a:schemeClr val="tx2"/>
                </a:solidFill>
              </a:rPr>
              <a:t>in advance </a:t>
            </a:r>
            <a:r>
              <a:rPr lang="en-US" sz="2000" dirty="0">
                <a:solidFill>
                  <a:schemeClr val="tx2"/>
                </a:solidFill>
              </a:rPr>
              <a:t>of service.  The service </a:t>
            </a:r>
            <a:r>
              <a:rPr lang="en-US" sz="2000" b="1" dirty="0">
                <a:solidFill>
                  <a:schemeClr val="tx2"/>
                </a:solidFill>
              </a:rPr>
              <a:t>should relate to an outcome in the ISP. </a:t>
            </a:r>
          </a:p>
          <a:p>
            <a:pPr marL="342900" indent="-342900">
              <a:buFont typeface="Arial" panose="020B0604020202020204" pitchFamily="34" charset="0"/>
              <a:buChar char="•"/>
            </a:pPr>
            <a:r>
              <a:rPr lang="en-US" sz="2000" b="1" dirty="0" smtClean="0">
                <a:solidFill>
                  <a:srgbClr val="C00000"/>
                </a:solidFill>
              </a:rPr>
              <a:t>The Support Coordinator (SC) will work with the individual in advance of formal service authorization, to help the individual locate a Shared Living provider</a:t>
            </a:r>
            <a:r>
              <a:rPr lang="en-US" sz="2000" dirty="0" smtClean="0">
                <a:solidFill>
                  <a:srgbClr val="C00000"/>
                </a:solidFill>
              </a:rPr>
              <a:t>.</a:t>
            </a:r>
          </a:p>
          <a:p>
            <a:pPr marL="342900" indent="-342900">
              <a:buFont typeface="Arial" panose="020B0604020202020204" pitchFamily="34" charset="0"/>
              <a:buChar char="•"/>
            </a:pPr>
            <a:r>
              <a:rPr lang="en-US" sz="2000" dirty="0" smtClean="0">
                <a:solidFill>
                  <a:schemeClr val="tx2"/>
                </a:solidFill>
              </a:rPr>
              <a:t>Within </a:t>
            </a:r>
            <a:r>
              <a:rPr lang="en-US" sz="2000" dirty="0">
                <a:solidFill>
                  <a:schemeClr val="tx2"/>
                </a:solidFill>
              </a:rPr>
              <a:t>60 days, using a person-centered process and a matching tool/inventory, the </a:t>
            </a:r>
            <a:r>
              <a:rPr lang="en-US" sz="2000" b="1" dirty="0" smtClean="0">
                <a:solidFill>
                  <a:schemeClr val="tx2"/>
                </a:solidFill>
              </a:rPr>
              <a:t>Shared Living provider</a:t>
            </a:r>
            <a:r>
              <a:rPr lang="en-US" sz="2000" dirty="0" smtClean="0">
                <a:solidFill>
                  <a:schemeClr val="tx2"/>
                </a:solidFill>
              </a:rPr>
              <a:t> </a:t>
            </a:r>
            <a:r>
              <a:rPr lang="en-US" sz="2000" dirty="0">
                <a:solidFill>
                  <a:schemeClr val="tx2"/>
                </a:solidFill>
              </a:rPr>
              <a:t>will assist </a:t>
            </a:r>
            <a:r>
              <a:rPr lang="en-US" sz="2000" dirty="0" smtClean="0">
                <a:solidFill>
                  <a:schemeClr val="tx2"/>
                </a:solidFill>
              </a:rPr>
              <a:t>in </a:t>
            </a:r>
            <a:r>
              <a:rPr lang="en-US" sz="2000" dirty="0">
                <a:solidFill>
                  <a:schemeClr val="tx2"/>
                </a:solidFill>
              </a:rPr>
              <a:t>locating a </a:t>
            </a:r>
            <a:r>
              <a:rPr lang="en-US" sz="2000" dirty="0" smtClean="0">
                <a:solidFill>
                  <a:schemeClr val="tx2"/>
                </a:solidFill>
              </a:rPr>
              <a:t>roommate, </a:t>
            </a:r>
            <a:r>
              <a:rPr lang="en-US" sz="2000" dirty="0">
                <a:solidFill>
                  <a:schemeClr val="tx2"/>
                </a:solidFill>
              </a:rPr>
              <a:t>if one has not been </a:t>
            </a:r>
            <a:r>
              <a:rPr lang="en-US" sz="2000" dirty="0" smtClean="0">
                <a:solidFill>
                  <a:schemeClr val="tx2"/>
                </a:solidFill>
              </a:rPr>
              <a:t>identified, and completing </a:t>
            </a:r>
            <a:r>
              <a:rPr lang="en-US" sz="2000" b="1" dirty="0" smtClean="0">
                <a:solidFill>
                  <a:srgbClr val="FF0000"/>
                </a:solidFill>
              </a:rPr>
              <a:t>screening requirements</a:t>
            </a:r>
            <a:r>
              <a:rPr lang="en-US" sz="2000" dirty="0" smtClean="0"/>
              <a:t>. </a:t>
            </a:r>
          </a:p>
          <a:p>
            <a:pPr marL="342900" indent="-342900">
              <a:buFont typeface="Arial" panose="020B0604020202020204" pitchFamily="34" charset="0"/>
              <a:buChar char="•"/>
            </a:pPr>
            <a:r>
              <a:rPr lang="en-US" sz="2000" b="1" dirty="0" smtClean="0">
                <a:solidFill>
                  <a:schemeClr val="tx2"/>
                </a:solidFill>
              </a:rPr>
              <a:t>The </a:t>
            </a:r>
            <a:r>
              <a:rPr lang="en-US" sz="2000" b="1" dirty="0">
                <a:solidFill>
                  <a:schemeClr val="tx2"/>
                </a:solidFill>
              </a:rPr>
              <a:t>roommate must be identified in advance </a:t>
            </a:r>
            <a:r>
              <a:rPr lang="en-US" sz="2000" b="1" dirty="0" smtClean="0">
                <a:solidFill>
                  <a:schemeClr val="tx2"/>
                </a:solidFill>
              </a:rPr>
              <a:t>if the individual will be using rental assistance. </a:t>
            </a:r>
            <a:endParaRPr lang="en-US" sz="2000" b="1" dirty="0">
              <a:solidFill>
                <a:schemeClr val="tx2"/>
              </a:solidFill>
            </a:endParaRPr>
          </a:p>
          <a:p>
            <a:pPr marL="342900" indent="-342900">
              <a:buFont typeface="Arial" panose="020B0604020202020204" pitchFamily="34" charset="0"/>
              <a:buChar char="•"/>
            </a:pPr>
            <a:r>
              <a:rPr lang="en-US" sz="2000" dirty="0" smtClean="0">
                <a:solidFill>
                  <a:schemeClr val="tx2"/>
                </a:solidFill>
              </a:rPr>
              <a:t>Once the roommate is identified, the </a:t>
            </a:r>
            <a:r>
              <a:rPr lang="en-US" sz="2000" b="1" dirty="0" smtClean="0">
                <a:solidFill>
                  <a:schemeClr val="tx2"/>
                </a:solidFill>
              </a:rPr>
              <a:t>SC will work with the individual to </a:t>
            </a:r>
            <a:r>
              <a:rPr lang="en-US" sz="2000" dirty="0" smtClean="0">
                <a:solidFill>
                  <a:schemeClr val="tx2"/>
                </a:solidFill>
              </a:rPr>
              <a:t>complete a housing referral form, indicating interest in Shared Living and the name of the roommate.  </a:t>
            </a:r>
          </a:p>
          <a:p>
            <a:pPr marL="342900" indent="-342900">
              <a:buFont typeface="Arial" panose="020B0604020202020204" pitchFamily="34" charset="0"/>
              <a:buChar char="•"/>
            </a:pPr>
            <a:endParaRPr lang="en-US" sz="2000" dirty="0" smtClean="0"/>
          </a:p>
        </p:txBody>
      </p:sp>
    </p:spTree>
    <p:extLst>
      <p:ext uri="{BB962C8B-B14F-4D97-AF65-F5344CB8AC3E}">
        <p14:creationId xmlns:p14="http://schemas.microsoft.com/office/powerpoint/2010/main" val="11489718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a:t>
            </a:r>
            <a:r>
              <a:rPr lang="en-US" sz="3200" dirty="0" smtClean="0"/>
              <a:t>Steps in Accessing Shared Living</a:t>
            </a:r>
            <a:endParaRPr lang="en-US" sz="3200" dirty="0"/>
          </a:p>
        </p:txBody>
      </p:sp>
      <p:sp>
        <p:nvSpPr>
          <p:cNvPr id="3" name="TextBox 2"/>
          <p:cNvSpPr txBox="1"/>
          <p:nvPr/>
        </p:nvSpPr>
        <p:spPr>
          <a:xfrm>
            <a:off x="228600" y="838200"/>
            <a:ext cx="8610600" cy="7094250"/>
          </a:xfrm>
          <a:prstGeom prst="rect">
            <a:avLst/>
          </a:prstGeom>
          <a:noFill/>
        </p:spPr>
        <p:txBody>
          <a:bodyPr wrap="square" rtlCol="0">
            <a:spAutoFit/>
          </a:bodyPr>
          <a:lstStyle/>
          <a:p>
            <a:pPr marL="457200" indent="-457200">
              <a:spcBef>
                <a:spcPts val="600"/>
              </a:spcBef>
              <a:spcAft>
                <a:spcPts val="600"/>
              </a:spcAft>
              <a:buFont typeface="Arial" panose="020B0604020202020204" pitchFamily="34" charset="0"/>
              <a:buChar char="•"/>
            </a:pPr>
            <a:r>
              <a:rPr lang="en-US" sz="2200" b="1" dirty="0" smtClean="0">
                <a:solidFill>
                  <a:srgbClr val="C00000"/>
                </a:solidFill>
              </a:rPr>
              <a:t>If using a rental subsidy, the SC, in conjunction with a DBHDS Housing Coordinator, will assist the individual in working through the process of securing rental assistance and obtaining housing.  New waiver services may be used to help with this process, including the Housing Community Guide and Peer Mentor Supports.</a:t>
            </a:r>
            <a:endParaRPr lang="en-US" sz="2200" dirty="0" smtClean="0"/>
          </a:p>
          <a:p>
            <a:pPr marL="457200" indent="-457200">
              <a:spcBef>
                <a:spcPts val="600"/>
              </a:spcBef>
              <a:spcAft>
                <a:spcPts val="600"/>
              </a:spcAft>
              <a:buFont typeface="Arial" panose="020B0604020202020204" pitchFamily="34" charset="0"/>
              <a:buChar char="•"/>
            </a:pPr>
            <a:r>
              <a:rPr lang="en-US" sz="2200" dirty="0" smtClean="0">
                <a:solidFill>
                  <a:schemeClr val="tx2"/>
                </a:solidFill>
              </a:rPr>
              <a:t>The </a:t>
            </a:r>
            <a:r>
              <a:rPr lang="en-US" sz="2200" b="1" dirty="0">
                <a:solidFill>
                  <a:schemeClr val="tx2"/>
                </a:solidFill>
              </a:rPr>
              <a:t>DBHDS Housing </a:t>
            </a:r>
            <a:r>
              <a:rPr lang="en-US" sz="2200" b="1" dirty="0" smtClean="0">
                <a:solidFill>
                  <a:schemeClr val="tx2"/>
                </a:solidFill>
              </a:rPr>
              <a:t>Coordinator</a:t>
            </a:r>
            <a:r>
              <a:rPr lang="en-US" sz="2200" dirty="0" smtClean="0">
                <a:solidFill>
                  <a:schemeClr val="tx2"/>
                </a:solidFill>
              </a:rPr>
              <a:t> will review </a:t>
            </a:r>
            <a:r>
              <a:rPr lang="en-US" sz="2200" dirty="0">
                <a:solidFill>
                  <a:schemeClr val="tx2"/>
                </a:solidFill>
              </a:rPr>
              <a:t>the referral and any other information submitted which shows readiness to access independent housing (i.e., completion of the DBHDS Housing Assessment Form) and any supports needed to be successful.</a:t>
            </a:r>
          </a:p>
          <a:p>
            <a:pPr marL="457200" indent="-457200">
              <a:spcBef>
                <a:spcPts val="600"/>
              </a:spcBef>
              <a:spcAft>
                <a:spcPts val="600"/>
              </a:spcAft>
              <a:buFont typeface="Arial" panose="020B0604020202020204" pitchFamily="34" charset="0"/>
              <a:buChar char="•"/>
            </a:pPr>
            <a:r>
              <a:rPr lang="en-US" sz="2200" dirty="0" smtClean="0">
                <a:solidFill>
                  <a:schemeClr val="tx2"/>
                </a:solidFill>
              </a:rPr>
              <a:t>The </a:t>
            </a:r>
            <a:r>
              <a:rPr lang="en-US" sz="2200" b="1" dirty="0" smtClean="0">
                <a:solidFill>
                  <a:schemeClr val="tx2"/>
                </a:solidFill>
              </a:rPr>
              <a:t>DBHDS Housing Coordinator </a:t>
            </a:r>
            <a:r>
              <a:rPr lang="en-US" sz="2200" dirty="0" smtClean="0">
                <a:solidFill>
                  <a:schemeClr val="tx2"/>
                </a:solidFill>
              </a:rPr>
              <a:t>investigates all options for rental assistance and facilitates PHA involvement to determine the individual’s eligibility for rental assistance (if needed).</a:t>
            </a:r>
          </a:p>
          <a:p>
            <a:pPr marL="457200" indent="-457200">
              <a:spcBef>
                <a:spcPts val="600"/>
              </a:spcBef>
              <a:spcAft>
                <a:spcPts val="600"/>
              </a:spcAft>
              <a:buFont typeface="Arial" panose="020B0604020202020204" pitchFamily="34" charset="0"/>
              <a:buChar char="•"/>
            </a:pPr>
            <a:r>
              <a:rPr lang="en-US" sz="2200" dirty="0" smtClean="0">
                <a:solidFill>
                  <a:schemeClr val="tx2"/>
                </a:solidFill>
              </a:rPr>
              <a:t>If eligible for rental assistance, </a:t>
            </a:r>
            <a:r>
              <a:rPr lang="en-US" sz="2200" b="1" dirty="0" smtClean="0">
                <a:solidFill>
                  <a:schemeClr val="tx2"/>
                </a:solidFill>
              </a:rPr>
              <a:t>the individual and the roommate will agree on the status of the roommate in accordance with PHA guidance</a:t>
            </a:r>
            <a:r>
              <a:rPr lang="en-US" sz="2200" dirty="0" smtClean="0">
                <a:solidFill>
                  <a:schemeClr val="tx2"/>
                </a:solidFill>
              </a:rPr>
              <a:t>. </a:t>
            </a:r>
          </a:p>
          <a:p>
            <a:pPr marL="457200" indent="-457200">
              <a:buAutoNum type="arabicPeriod" startAt="4"/>
            </a:pPr>
            <a:endParaRPr lang="en-US" sz="2200" dirty="0" smtClean="0">
              <a:solidFill>
                <a:schemeClr val="tx2"/>
              </a:solidFill>
            </a:endParaRPr>
          </a:p>
          <a:p>
            <a:pPr marL="457200" indent="-457200">
              <a:buAutoNum type="arabicPeriod" startAt="4"/>
            </a:pPr>
            <a:endParaRPr lang="en-US" sz="2200" dirty="0" smtClean="0"/>
          </a:p>
          <a:p>
            <a:pPr marL="457200" indent="-457200">
              <a:buAutoNum type="arabicPeriod" startAt="4"/>
            </a:pPr>
            <a:endParaRPr lang="en-US" sz="2200" b="1" dirty="0" smtClean="0"/>
          </a:p>
          <a:p>
            <a:pPr marL="457200" indent="-457200">
              <a:buAutoNum type="arabicPeriod" startAt="4"/>
            </a:pPr>
            <a:endParaRPr lang="en-US" sz="2400" b="1" dirty="0"/>
          </a:p>
        </p:txBody>
      </p:sp>
    </p:spTree>
    <p:extLst>
      <p:ext uri="{BB962C8B-B14F-4D97-AF65-F5344CB8AC3E}">
        <p14:creationId xmlns:p14="http://schemas.microsoft.com/office/powerpoint/2010/main" val="12384986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idx="1"/>
          </p:nvPr>
        </p:nvSpPr>
        <p:spPr>
          <a:xfrm>
            <a:off x="152400" y="838200"/>
            <a:ext cx="8485632" cy="5334000"/>
          </a:xfrm>
        </p:spPr>
        <p:txBody>
          <a:bodyPr>
            <a:noAutofit/>
          </a:bodyPr>
          <a:lstStyle/>
          <a:p>
            <a:pPr>
              <a:spcBef>
                <a:spcPts val="600"/>
              </a:spcBef>
              <a:spcAft>
                <a:spcPts val="600"/>
              </a:spcAft>
            </a:pPr>
            <a:r>
              <a:rPr lang="en-US" sz="2200" b="1" dirty="0" smtClean="0">
                <a:solidFill>
                  <a:schemeClr val="tx2"/>
                </a:solidFill>
              </a:rPr>
              <a:t>The</a:t>
            </a:r>
            <a:r>
              <a:rPr lang="en-US" sz="2200" dirty="0" smtClean="0">
                <a:solidFill>
                  <a:schemeClr val="tx2"/>
                </a:solidFill>
              </a:rPr>
              <a:t> </a:t>
            </a:r>
            <a:r>
              <a:rPr lang="en-US" sz="2200" b="1" dirty="0" smtClean="0">
                <a:solidFill>
                  <a:schemeClr val="tx2"/>
                </a:solidFill>
              </a:rPr>
              <a:t>Shared Living provider should work with the individual and the roommate</a:t>
            </a:r>
            <a:r>
              <a:rPr lang="en-US" sz="2200" dirty="0" smtClean="0">
                <a:solidFill>
                  <a:schemeClr val="tx2"/>
                </a:solidFill>
              </a:rPr>
              <a:t> to help facilitate discussions regarding service expectations, limitations and allowances.</a:t>
            </a:r>
          </a:p>
          <a:p>
            <a:pPr>
              <a:spcBef>
                <a:spcPts val="600"/>
              </a:spcBef>
              <a:spcAft>
                <a:spcPts val="600"/>
              </a:spcAft>
            </a:pPr>
            <a:r>
              <a:rPr lang="en-US" sz="2200" dirty="0" smtClean="0">
                <a:solidFill>
                  <a:schemeClr val="tx2"/>
                </a:solidFill>
              </a:rPr>
              <a:t>The </a:t>
            </a:r>
            <a:r>
              <a:rPr lang="en-US" sz="2200" b="1" dirty="0" smtClean="0">
                <a:solidFill>
                  <a:schemeClr val="tx2"/>
                </a:solidFill>
              </a:rPr>
              <a:t>Shared Living provider </a:t>
            </a:r>
            <a:r>
              <a:rPr lang="en-US" sz="2200" dirty="0" smtClean="0">
                <a:solidFill>
                  <a:schemeClr val="tx2"/>
                </a:solidFill>
              </a:rPr>
              <a:t>will help identify what the needs are under the arrangement, and facilitate completion of the </a:t>
            </a:r>
            <a:r>
              <a:rPr lang="en-US" sz="2200" i="1" dirty="0" smtClean="0">
                <a:solidFill>
                  <a:schemeClr val="tx2"/>
                </a:solidFill>
              </a:rPr>
              <a:t>Supports Agreement</a:t>
            </a:r>
            <a:r>
              <a:rPr lang="en-US" sz="2200" dirty="0" smtClean="0">
                <a:solidFill>
                  <a:schemeClr val="tx2"/>
                </a:solidFill>
              </a:rPr>
              <a:t>.  </a:t>
            </a:r>
            <a:r>
              <a:rPr lang="en-US" sz="2200" b="1" dirty="0" smtClean="0">
                <a:solidFill>
                  <a:schemeClr val="tx2"/>
                </a:solidFill>
              </a:rPr>
              <a:t>A back up plan (natural supports) must be included in the agreement.</a:t>
            </a:r>
          </a:p>
          <a:p>
            <a:pPr>
              <a:spcBef>
                <a:spcPts val="600"/>
              </a:spcBef>
              <a:spcAft>
                <a:spcPts val="600"/>
              </a:spcAft>
            </a:pPr>
            <a:r>
              <a:rPr lang="en-US" sz="2200" dirty="0" smtClean="0">
                <a:solidFill>
                  <a:schemeClr val="tx2"/>
                </a:solidFill>
              </a:rPr>
              <a:t>The </a:t>
            </a:r>
            <a:r>
              <a:rPr lang="en-US" sz="2200" i="1" dirty="0" smtClean="0">
                <a:solidFill>
                  <a:schemeClr val="tx2"/>
                </a:solidFill>
              </a:rPr>
              <a:t>Supports Agreement </a:t>
            </a:r>
            <a:r>
              <a:rPr lang="en-US" sz="2200" dirty="0" smtClean="0">
                <a:solidFill>
                  <a:schemeClr val="tx2"/>
                </a:solidFill>
              </a:rPr>
              <a:t>will outline what supports are provided to the individual, time to be spent together and activities; including any other expectations under the service arrangement, such as:  </a:t>
            </a:r>
          </a:p>
          <a:p>
            <a:pPr marL="1262063" lvl="2" indent="-347663">
              <a:buFont typeface="Wingdings" panose="05000000000000000000" pitchFamily="2" charset="2"/>
              <a:buChar char="ü"/>
            </a:pPr>
            <a:r>
              <a:rPr lang="en-US" dirty="0" smtClean="0">
                <a:solidFill>
                  <a:schemeClr val="tx2"/>
                </a:solidFill>
              </a:rPr>
              <a:t>Personal preferences</a:t>
            </a:r>
          </a:p>
          <a:p>
            <a:pPr marL="1262063" lvl="2" indent="-347663">
              <a:buFont typeface="Wingdings" panose="05000000000000000000" pitchFamily="2" charset="2"/>
              <a:buChar char="ü"/>
            </a:pPr>
            <a:r>
              <a:rPr lang="en-US" dirty="0" smtClean="0">
                <a:solidFill>
                  <a:schemeClr val="tx2"/>
                </a:solidFill>
              </a:rPr>
              <a:t>Divisions of chores</a:t>
            </a:r>
          </a:p>
          <a:p>
            <a:pPr marL="1262063" lvl="2" indent="-347663">
              <a:buFont typeface="Wingdings" panose="05000000000000000000" pitchFamily="2" charset="2"/>
              <a:buChar char="ü"/>
            </a:pPr>
            <a:r>
              <a:rPr lang="en-US" dirty="0" smtClean="0">
                <a:solidFill>
                  <a:schemeClr val="tx2"/>
                </a:solidFill>
              </a:rPr>
              <a:t>Exiting agreement  </a:t>
            </a:r>
          </a:p>
          <a:p>
            <a:pPr lvl="1">
              <a:spcBef>
                <a:spcPts val="600"/>
              </a:spcBef>
              <a:spcAft>
                <a:spcPts val="600"/>
              </a:spcAft>
            </a:pPr>
            <a:endParaRPr lang="en-US" sz="2000" dirty="0" smtClean="0">
              <a:solidFill>
                <a:schemeClr val="tx2"/>
              </a:solidFill>
            </a:endParaRPr>
          </a:p>
          <a:p>
            <a:pPr>
              <a:spcBef>
                <a:spcPts val="600"/>
              </a:spcBef>
              <a:spcAft>
                <a:spcPts val="600"/>
              </a:spcAft>
            </a:pPr>
            <a:endParaRPr lang="en-US" sz="2000" dirty="0" smtClean="0">
              <a:solidFill>
                <a:schemeClr val="tx2"/>
              </a:solidFill>
            </a:endParaRPr>
          </a:p>
        </p:txBody>
      </p:sp>
      <p:sp>
        <p:nvSpPr>
          <p:cNvPr id="8" name="Title 1"/>
          <p:cNvSpPr>
            <a:spLocks noGrp="1"/>
          </p:cNvSpPr>
          <p:nvPr>
            <p:ph type="title"/>
          </p:nvPr>
        </p:nvSpPr>
        <p:spPr>
          <a:xfrm>
            <a:off x="0" y="0"/>
            <a:ext cx="9144000" cy="762000"/>
          </a:xfrm>
        </p:spPr>
        <p:txBody>
          <a:bodyPr>
            <a:normAutofit/>
          </a:bodyPr>
          <a:lstStyle/>
          <a:p>
            <a:r>
              <a:rPr lang="en-US" sz="2400" smtClean="0"/>
              <a:t> </a:t>
            </a:r>
            <a:endParaRPr lang="en-US" sz="2400" dirty="0"/>
          </a:p>
        </p:txBody>
      </p:sp>
      <p:sp>
        <p:nvSpPr>
          <p:cNvPr id="10" name="Title 1"/>
          <p:cNvSpPr txBox="1">
            <a:spLocks/>
          </p:cNvSpPr>
          <p:nvPr/>
        </p:nvSpPr>
        <p:spPr>
          <a:xfrm>
            <a:off x="152400" y="76200"/>
            <a:ext cx="9144000" cy="762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3500" kern="1200">
                <a:solidFill>
                  <a:schemeClr val="bg1"/>
                </a:solidFill>
                <a:effectLst>
                  <a:outerShdw blurRad="38100" dist="38100" dir="2700000" algn="tl">
                    <a:srgbClr val="000000">
                      <a:alpha val="43137"/>
                    </a:srgbClr>
                  </a:outerShdw>
                </a:effectLst>
                <a:latin typeface="+mj-lt"/>
                <a:ea typeface="+mj-ea"/>
                <a:cs typeface="+mj-cs"/>
              </a:defRPr>
            </a:lvl1pPr>
          </a:lstStyle>
          <a:p>
            <a:r>
              <a:rPr lang="en-US" sz="3200" dirty="0" smtClean="0"/>
              <a:t>Steps in Accessing Shared Living</a:t>
            </a:r>
            <a:endParaRPr lang="en-US" sz="3200" dirty="0"/>
          </a:p>
        </p:txBody>
      </p:sp>
      <p:pic>
        <p:nvPicPr>
          <p:cNvPr id="6" name="Picture 5" descr="C:\Users\qev38235\AppData\Local\Microsoft\Windows\Temporary Internet Files\Content.IE5\TSME89C0\emergency-preparation-for-special-needs-kids[1].jpg"/>
          <p:cNvPicPr>
            <a:picLocks noChangeAspect="1" noChangeArrowheads="1"/>
          </p:cNvPicPr>
          <p:nvPr/>
        </p:nvPicPr>
        <p:blipFill>
          <a:blip r:embed="rId3" cstate="print"/>
          <a:srcRect/>
          <a:stretch>
            <a:fillRect/>
          </a:stretch>
        </p:blipFill>
        <p:spPr bwMode="auto">
          <a:xfrm>
            <a:off x="8081955" y="-18288"/>
            <a:ext cx="1062045" cy="856488"/>
          </a:xfrm>
          <a:prstGeom prst="rect">
            <a:avLst/>
          </a:prstGeom>
          <a:noFill/>
        </p:spPr>
      </p:pic>
    </p:spTree>
    <p:extLst>
      <p:ext uri="{BB962C8B-B14F-4D97-AF65-F5344CB8AC3E}">
        <p14:creationId xmlns:p14="http://schemas.microsoft.com/office/powerpoint/2010/main" val="3893714606"/>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24800" y="0"/>
            <a:ext cx="1236030" cy="12157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normAutofit/>
          </a:bodyPr>
          <a:lstStyle/>
          <a:p>
            <a:r>
              <a:rPr lang="en-US" sz="3200" dirty="0" smtClean="0"/>
              <a:t>Service Authorization Process</a:t>
            </a:r>
            <a:endParaRPr lang="en-US" sz="3200" dirty="0"/>
          </a:p>
        </p:txBody>
      </p:sp>
      <p:sp>
        <p:nvSpPr>
          <p:cNvPr id="3" name="Content Placeholder 2"/>
          <p:cNvSpPr>
            <a:spLocks noGrp="1"/>
          </p:cNvSpPr>
          <p:nvPr>
            <p:ph idx="1"/>
          </p:nvPr>
        </p:nvSpPr>
        <p:spPr>
          <a:xfrm>
            <a:off x="0" y="838200"/>
            <a:ext cx="8572500" cy="5638800"/>
          </a:xfrm>
        </p:spPr>
        <p:txBody>
          <a:bodyPr>
            <a:normAutofit/>
          </a:bodyPr>
          <a:lstStyle/>
          <a:p>
            <a:pPr>
              <a:spcBef>
                <a:spcPts val="0"/>
              </a:spcBef>
            </a:pPr>
            <a:r>
              <a:rPr lang="en-US" sz="2200" dirty="0" smtClean="0">
                <a:solidFill>
                  <a:srgbClr val="1F497D"/>
                </a:solidFill>
              </a:rPr>
              <a:t>Once </a:t>
            </a:r>
            <a:r>
              <a:rPr lang="en-US" sz="2200" dirty="0">
                <a:solidFill>
                  <a:srgbClr val="1F497D"/>
                </a:solidFill>
              </a:rPr>
              <a:t>the individual has secured a lease and a </a:t>
            </a:r>
            <a:r>
              <a:rPr lang="en-US" sz="2200" dirty="0" smtClean="0">
                <a:solidFill>
                  <a:srgbClr val="1F497D"/>
                </a:solidFill>
              </a:rPr>
              <a:t>roommate has </a:t>
            </a:r>
          </a:p>
          <a:p>
            <a:pPr marL="347663" indent="0">
              <a:spcBef>
                <a:spcPts val="0"/>
              </a:spcBef>
              <a:buNone/>
            </a:pPr>
            <a:r>
              <a:rPr lang="en-US" sz="2200" dirty="0" smtClean="0">
                <a:solidFill>
                  <a:srgbClr val="1F497D"/>
                </a:solidFill>
              </a:rPr>
              <a:t>been identified, </a:t>
            </a:r>
            <a:r>
              <a:rPr lang="en-US" sz="2200" b="1" dirty="0" smtClean="0">
                <a:solidFill>
                  <a:srgbClr val="1F497D"/>
                </a:solidFill>
              </a:rPr>
              <a:t>s</a:t>
            </a:r>
            <a:r>
              <a:rPr lang="en-US" sz="2200" b="1" dirty="0" smtClean="0">
                <a:solidFill>
                  <a:schemeClr val="tx2"/>
                </a:solidFill>
              </a:rPr>
              <a:t>ervice </a:t>
            </a:r>
            <a:r>
              <a:rPr lang="en-US" sz="2200" b="1" dirty="0">
                <a:solidFill>
                  <a:schemeClr val="tx2"/>
                </a:solidFill>
              </a:rPr>
              <a:t>authorization </a:t>
            </a:r>
            <a:r>
              <a:rPr lang="en-US" sz="2200" dirty="0">
                <a:solidFill>
                  <a:schemeClr val="tx2"/>
                </a:solidFill>
              </a:rPr>
              <a:t>is </a:t>
            </a:r>
            <a:r>
              <a:rPr lang="en-US" sz="2200" b="1" dirty="0">
                <a:solidFill>
                  <a:schemeClr val="tx2"/>
                </a:solidFill>
              </a:rPr>
              <a:t>initiated with review and approval of information submitted by the SC/CM.</a:t>
            </a:r>
            <a:r>
              <a:rPr lang="en-US" sz="2200" dirty="0">
                <a:solidFill>
                  <a:schemeClr val="tx2"/>
                </a:solidFill>
              </a:rPr>
              <a:t> </a:t>
            </a:r>
          </a:p>
          <a:p>
            <a:pPr lvl="1">
              <a:spcBef>
                <a:spcPts val="600"/>
              </a:spcBef>
              <a:spcAft>
                <a:spcPts val="600"/>
              </a:spcAft>
            </a:pPr>
            <a:r>
              <a:rPr lang="en-US" sz="2200" b="1" dirty="0" smtClean="0">
                <a:solidFill>
                  <a:srgbClr val="1F497D"/>
                </a:solidFill>
              </a:rPr>
              <a:t>SC </a:t>
            </a:r>
            <a:r>
              <a:rPr lang="en-US" sz="2200" b="1" dirty="0">
                <a:solidFill>
                  <a:srgbClr val="1F497D"/>
                </a:solidFill>
              </a:rPr>
              <a:t>will </a:t>
            </a:r>
            <a:r>
              <a:rPr lang="en-US" sz="2200" dirty="0">
                <a:solidFill>
                  <a:srgbClr val="1F497D"/>
                </a:solidFill>
              </a:rPr>
              <a:t>obtain a copy of the signed lease and </a:t>
            </a:r>
            <a:r>
              <a:rPr lang="en-US" sz="2200" b="1" dirty="0">
                <a:solidFill>
                  <a:srgbClr val="1F497D"/>
                </a:solidFill>
              </a:rPr>
              <a:t>complete the Shared Living Attestation </a:t>
            </a:r>
            <a:r>
              <a:rPr lang="en-US" sz="2200" b="1" dirty="0" smtClean="0">
                <a:solidFill>
                  <a:srgbClr val="1F497D"/>
                </a:solidFill>
              </a:rPr>
              <a:t>Form</a:t>
            </a:r>
            <a:r>
              <a:rPr lang="en-US" sz="2200" dirty="0" smtClean="0">
                <a:solidFill>
                  <a:srgbClr val="1F497D"/>
                </a:solidFill>
              </a:rPr>
              <a:t> </a:t>
            </a:r>
            <a:endParaRPr lang="en-US" sz="1300" dirty="0">
              <a:solidFill>
                <a:srgbClr val="1F497D"/>
              </a:solidFill>
            </a:endParaRPr>
          </a:p>
          <a:p>
            <a:pPr lvl="1">
              <a:spcBef>
                <a:spcPts val="600"/>
              </a:spcBef>
              <a:spcAft>
                <a:spcPts val="600"/>
              </a:spcAft>
            </a:pPr>
            <a:r>
              <a:rPr lang="en-US" sz="2200" b="1" dirty="0">
                <a:solidFill>
                  <a:srgbClr val="1F497D"/>
                </a:solidFill>
              </a:rPr>
              <a:t>SC will request and obtain proof of roommate training, background check and copy of </a:t>
            </a:r>
            <a:r>
              <a:rPr lang="en-US" sz="2200" b="1" i="1" dirty="0">
                <a:solidFill>
                  <a:srgbClr val="1F497D"/>
                </a:solidFill>
              </a:rPr>
              <a:t>Supports Agreement </a:t>
            </a:r>
            <a:r>
              <a:rPr lang="en-US" sz="2200" b="1" i="1" dirty="0" smtClean="0">
                <a:solidFill>
                  <a:srgbClr val="1F497D"/>
                </a:solidFill>
              </a:rPr>
              <a:t> </a:t>
            </a:r>
            <a:endParaRPr lang="en-US" sz="2200" b="1" i="1" dirty="0">
              <a:solidFill>
                <a:srgbClr val="1F497D"/>
              </a:solidFill>
            </a:endParaRPr>
          </a:p>
          <a:p>
            <a:pPr>
              <a:spcAft>
                <a:spcPts val="600"/>
              </a:spcAft>
            </a:pPr>
            <a:r>
              <a:rPr lang="en-US" sz="2200" dirty="0">
                <a:solidFill>
                  <a:schemeClr val="tx2"/>
                </a:solidFill>
              </a:rPr>
              <a:t>The </a:t>
            </a:r>
            <a:r>
              <a:rPr lang="en-US" sz="2200" b="1" dirty="0">
                <a:solidFill>
                  <a:schemeClr val="tx2"/>
                </a:solidFill>
              </a:rPr>
              <a:t>SC will upload </a:t>
            </a:r>
            <a:r>
              <a:rPr lang="en-US" sz="2200" dirty="0">
                <a:solidFill>
                  <a:schemeClr val="tx2"/>
                </a:solidFill>
              </a:rPr>
              <a:t>the </a:t>
            </a:r>
            <a:r>
              <a:rPr lang="en-US" sz="2200" b="1" dirty="0">
                <a:solidFill>
                  <a:schemeClr val="tx2"/>
                </a:solidFill>
              </a:rPr>
              <a:t>completed attestation form</a:t>
            </a:r>
            <a:r>
              <a:rPr lang="en-US" sz="2200" dirty="0">
                <a:solidFill>
                  <a:schemeClr val="tx2"/>
                </a:solidFill>
              </a:rPr>
              <a:t>, </a:t>
            </a:r>
            <a:r>
              <a:rPr lang="en-US" sz="2200" b="1" dirty="0">
                <a:solidFill>
                  <a:schemeClr val="tx2"/>
                </a:solidFill>
              </a:rPr>
              <a:t>documentation of roommate training and background check</a:t>
            </a:r>
            <a:r>
              <a:rPr lang="en-US" sz="2200" dirty="0">
                <a:solidFill>
                  <a:schemeClr val="tx2"/>
                </a:solidFill>
              </a:rPr>
              <a:t>, and </a:t>
            </a:r>
            <a:r>
              <a:rPr lang="en-US" sz="2200" b="1" dirty="0">
                <a:solidFill>
                  <a:schemeClr val="tx2"/>
                </a:solidFill>
              </a:rPr>
              <a:t>signed </a:t>
            </a:r>
            <a:r>
              <a:rPr lang="en-US" sz="2200" b="1" i="1" dirty="0">
                <a:solidFill>
                  <a:schemeClr val="tx2"/>
                </a:solidFill>
              </a:rPr>
              <a:t>Supports </a:t>
            </a:r>
            <a:r>
              <a:rPr lang="en-US" sz="2200" b="1" i="1" dirty="0" smtClean="0">
                <a:solidFill>
                  <a:schemeClr val="tx2"/>
                </a:solidFill>
              </a:rPr>
              <a:t>Agreement </a:t>
            </a:r>
            <a:r>
              <a:rPr lang="en-US" sz="2200" b="1" dirty="0" smtClean="0">
                <a:solidFill>
                  <a:schemeClr val="tx2"/>
                </a:solidFill>
              </a:rPr>
              <a:t>as attachments in </a:t>
            </a:r>
            <a:r>
              <a:rPr lang="en-US" sz="2200" b="1" dirty="0" err="1">
                <a:solidFill>
                  <a:schemeClr val="tx2"/>
                </a:solidFill>
              </a:rPr>
              <a:t>WaMS</a:t>
            </a:r>
            <a:r>
              <a:rPr lang="en-US" sz="2200" dirty="0">
                <a:solidFill>
                  <a:schemeClr val="tx2"/>
                </a:solidFill>
              </a:rPr>
              <a:t> with the </a:t>
            </a:r>
            <a:r>
              <a:rPr lang="en-US" sz="2200" b="1" dirty="0">
                <a:solidFill>
                  <a:schemeClr val="tx2"/>
                </a:solidFill>
              </a:rPr>
              <a:t>requested reimbursement amount </a:t>
            </a:r>
            <a:r>
              <a:rPr lang="en-US" sz="2200" dirty="0">
                <a:solidFill>
                  <a:schemeClr val="tx2"/>
                </a:solidFill>
              </a:rPr>
              <a:t>for service </a:t>
            </a:r>
            <a:r>
              <a:rPr lang="en-US" sz="2200" dirty="0" smtClean="0">
                <a:solidFill>
                  <a:schemeClr val="tx2"/>
                </a:solidFill>
              </a:rPr>
              <a:t>authorization.</a:t>
            </a:r>
            <a:endParaRPr lang="en-US" sz="2200" dirty="0">
              <a:solidFill>
                <a:schemeClr val="tx2"/>
              </a:solidFill>
            </a:endParaRPr>
          </a:p>
          <a:p>
            <a:pPr lvl="1">
              <a:spcAft>
                <a:spcPts val="600"/>
              </a:spcAft>
            </a:pPr>
            <a:r>
              <a:rPr lang="en-US" sz="2200" dirty="0">
                <a:solidFill>
                  <a:srgbClr val="FF0000"/>
                </a:solidFill>
              </a:rPr>
              <a:t>If the individual is receiving rental assistance, reimbursement to the individual on behalf of the roommate is limited to food an internet only.</a:t>
            </a:r>
          </a:p>
          <a:p>
            <a:pPr marL="346075" indent="53975">
              <a:spcBef>
                <a:spcPts val="0"/>
              </a:spcBef>
              <a:buNone/>
            </a:pPr>
            <a:endParaRPr lang="en-US" sz="2400" dirty="0" smtClean="0">
              <a:solidFill>
                <a:schemeClr val="tx2"/>
              </a:solidFill>
            </a:endParaRPr>
          </a:p>
          <a:p>
            <a:pPr marL="400050" lvl="1" indent="0">
              <a:spcBef>
                <a:spcPts val="0"/>
              </a:spcBef>
              <a:buNone/>
            </a:pPr>
            <a:endParaRPr lang="en-US" sz="2400" dirty="0">
              <a:solidFill>
                <a:schemeClr val="tx2"/>
              </a:solidFill>
            </a:endParaRPr>
          </a:p>
        </p:txBody>
      </p:sp>
      <p:sp>
        <p:nvSpPr>
          <p:cNvPr id="6" name="5-Point Star 5">
            <a:hlinkClick r:id="rId4" action="ppaction://hlinkfile"/>
          </p:cNvPr>
          <p:cNvSpPr/>
          <p:nvPr/>
        </p:nvSpPr>
        <p:spPr>
          <a:xfrm>
            <a:off x="3581400" y="2362200"/>
            <a:ext cx="152400" cy="228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5-Point Star 6">
            <a:hlinkClick r:id="rId5" action="ppaction://hlinkfile"/>
          </p:cNvPr>
          <p:cNvSpPr/>
          <p:nvPr/>
        </p:nvSpPr>
        <p:spPr>
          <a:xfrm>
            <a:off x="6934200" y="3166872"/>
            <a:ext cx="167640" cy="262128"/>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156725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0500" y="1368552"/>
            <a:ext cx="8763000" cy="5486400"/>
          </a:xfrm>
        </p:spPr>
        <p:txBody>
          <a:bodyPr>
            <a:normAutofit/>
          </a:bodyPr>
          <a:lstStyle/>
          <a:p>
            <a:pPr>
              <a:spcAft>
                <a:spcPts val="600"/>
              </a:spcAft>
            </a:pPr>
            <a:r>
              <a:rPr lang="en-US" sz="2400" dirty="0" smtClean="0">
                <a:solidFill>
                  <a:schemeClr val="tx2"/>
                </a:solidFill>
              </a:rPr>
              <a:t>SA Consultant will review documentation and populate the </a:t>
            </a:r>
            <a:r>
              <a:rPr lang="en-US" sz="2400" i="1" dirty="0" smtClean="0">
                <a:solidFill>
                  <a:schemeClr val="tx2"/>
                </a:solidFill>
              </a:rPr>
              <a:t>Shared Living Determination Form</a:t>
            </a:r>
            <a:r>
              <a:rPr lang="en-US" sz="2400" dirty="0" smtClean="0">
                <a:solidFill>
                  <a:schemeClr val="tx2"/>
                </a:solidFill>
              </a:rPr>
              <a:t> with reimbursement amount and upload to </a:t>
            </a:r>
            <a:r>
              <a:rPr lang="en-US" sz="2400" dirty="0" err="1" smtClean="0">
                <a:solidFill>
                  <a:schemeClr val="tx2"/>
                </a:solidFill>
              </a:rPr>
              <a:t>WaMS</a:t>
            </a:r>
            <a:r>
              <a:rPr lang="en-US" sz="2400" dirty="0" smtClean="0">
                <a:solidFill>
                  <a:schemeClr val="tx2"/>
                </a:solidFill>
              </a:rPr>
              <a:t>.  </a:t>
            </a:r>
          </a:p>
          <a:p>
            <a:r>
              <a:rPr lang="en-US" sz="2400" dirty="0">
                <a:solidFill>
                  <a:schemeClr val="tx2"/>
                </a:solidFill>
              </a:rPr>
              <a:t>Shared Living Provider will review reimbursement amount with the individual and the roommate.</a:t>
            </a:r>
          </a:p>
          <a:p>
            <a:r>
              <a:rPr lang="en-US" sz="2400" dirty="0">
                <a:solidFill>
                  <a:schemeClr val="tx2"/>
                </a:solidFill>
              </a:rPr>
              <a:t>Upon agreement, SA consultant will finalize service authorization in </a:t>
            </a:r>
            <a:r>
              <a:rPr lang="en-US" sz="2400" dirty="0" err="1">
                <a:solidFill>
                  <a:schemeClr val="tx2"/>
                </a:solidFill>
              </a:rPr>
              <a:t>WaMS</a:t>
            </a:r>
            <a:r>
              <a:rPr lang="en-US" sz="2400" dirty="0">
                <a:solidFill>
                  <a:schemeClr val="tx2"/>
                </a:solidFill>
              </a:rPr>
              <a:t>.</a:t>
            </a:r>
            <a:endParaRPr lang="en-US" sz="2400" dirty="0"/>
          </a:p>
          <a:p>
            <a:endParaRPr lang="en-US" sz="2100" dirty="0">
              <a:solidFill>
                <a:schemeClr val="tx2"/>
              </a:solidFill>
            </a:endParaRPr>
          </a:p>
          <a:p>
            <a:pPr marL="0" indent="0">
              <a:buNone/>
            </a:pPr>
            <a:endParaRPr lang="en-US" sz="2000" dirty="0"/>
          </a:p>
        </p:txBody>
      </p:sp>
      <p:sp>
        <p:nvSpPr>
          <p:cNvPr id="4" name="Title 1"/>
          <p:cNvSpPr txBox="1">
            <a:spLocks noGrp="1"/>
          </p:cNvSpPr>
          <p:nvPr>
            <p:ph type="title"/>
          </p:nvPr>
        </p:nvSpPr>
        <p:spPr>
          <a:xfrm>
            <a:off x="76200" y="3048"/>
            <a:ext cx="9144000" cy="762000"/>
          </a:xfrm>
          <a:prstGeom prst="rect">
            <a:avLst/>
          </a:prstGeom>
        </p:spPr>
        <p:txBody>
          <a:bodyPr vert="horz" lIns="68580" tIns="34290" rIns="68580" bIns="34290" rtlCol="0" anchor="ctr">
            <a:normAutofit/>
          </a:bodyPr>
          <a:lstStyle>
            <a:lvl1pPr algn="ctr" defTabSz="914400" rtl="0" eaLnBrk="1" latinLnBrk="0" hangingPunct="1">
              <a:spcBef>
                <a:spcPct val="0"/>
              </a:spcBef>
              <a:buNone/>
              <a:defRPr sz="3500" kern="1200">
                <a:solidFill>
                  <a:schemeClr val="bg1"/>
                </a:solidFill>
                <a:effectLst>
                  <a:outerShdw blurRad="38100" dist="38100" dir="2700000" algn="tl">
                    <a:srgbClr val="000000">
                      <a:alpha val="43137"/>
                    </a:srgbClr>
                  </a:outerShdw>
                </a:effectLst>
                <a:latin typeface="+mj-lt"/>
                <a:ea typeface="+mj-ea"/>
                <a:cs typeface="+mj-cs"/>
              </a:defRPr>
            </a:lvl1pPr>
          </a:lstStyle>
          <a:p>
            <a:pPr defTabSz="685800"/>
            <a:r>
              <a:rPr lang="en-US" sz="3200" dirty="0" smtClean="0">
                <a:latin typeface="Calibri"/>
              </a:rPr>
              <a:t>Service Authorization Process</a:t>
            </a:r>
            <a:endParaRPr lang="en-US" sz="3200" dirty="0">
              <a:latin typeface="Calibri"/>
            </a:endParaRPr>
          </a:p>
        </p:txBody>
      </p:sp>
      <p:sp>
        <p:nvSpPr>
          <p:cNvPr id="5" name="5-Point Star 4">
            <a:hlinkClick r:id="rId3" action="ppaction://hlinkfile"/>
          </p:cNvPr>
          <p:cNvSpPr/>
          <p:nvPr/>
        </p:nvSpPr>
        <p:spPr>
          <a:xfrm>
            <a:off x="2819400" y="1828800"/>
            <a:ext cx="152400" cy="228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71324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86600" y="2590800"/>
            <a:ext cx="1642540" cy="19232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title"/>
          </p:nvPr>
        </p:nvSpPr>
        <p:spPr/>
        <p:txBody>
          <a:bodyPr>
            <a:normAutofit/>
          </a:bodyPr>
          <a:lstStyle/>
          <a:p>
            <a:r>
              <a:rPr lang="en-US" sz="3200" dirty="0" smtClean="0"/>
              <a:t>Service Monitoring and Documentation</a:t>
            </a:r>
            <a:endParaRPr lang="en-US" sz="3200" dirty="0"/>
          </a:p>
        </p:txBody>
      </p:sp>
      <p:sp>
        <p:nvSpPr>
          <p:cNvPr id="3" name="TextBox 2"/>
          <p:cNvSpPr txBox="1"/>
          <p:nvPr/>
        </p:nvSpPr>
        <p:spPr>
          <a:xfrm>
            <a:off x="152400" y="762000"/>
            <a:ext cx="8341941" cy="5724644"/>
          </a:xfrm>
          <a:prstGeom prst="rect">
            <a:avLst/>
          </a:prstGeom>
          <a:noFill/>
        </p:spPr>
        <p:txBody>
          <a:bodyPr wrap="square" rtlCol="0">
            <a:spAutoFit/>
          </a:bodyPr>
          <a:lstStyle/>
          <a:p>
            <a:pPr marL="347663" indent="-347663">
              <a:spcBef>
                <a:spcPts val="600"/>
              </a:spcBef>
              <a:spcAft>
                <a:spcPts val="600"/>
              </a:spcAft>
              <a:buFont typeface="Arial" pitchFamily="34" charset="0"/>
              <a:buChar char="•"/>
            </a:pPr>
            <a:r>
              <a:rPr lang="en-US" sz="2200" dirty="0">
                <a:solidFill>
                  <a:schemeClr val="tx2"/>
                </a:solidFill>
              </a:rPr>
              <a:t>The </a:t>
            </a:r>
            <a:r>
              <a:rPr lang="en-US" sz="2200" b="1" dirty="0">
                <a:solidFill>
                  <a:schemeClr val="tx2"/>
                </a:solidFill>
              </a:rPr>
              <a:t>provider </a:t>
            </a:r>
            <a:r>
              <a:rPr lang="en-US" sz="2200" dirty="0">
                <a:solidFill>
                  <a:schemeClr val="tx2"/>
                </a:solidFill>
              </a:rPr>
              <a:t>submits monthly claims for reimbursement based upon the amount determined through the service authorization process.  </a:t>
            </a:r>
            <a:endParaRPr lang="en-US" sz="2200" dirty="0" smtClean="0">
              <a:solidFill>
                <a:schemeClr val="tx2"/>
              </a:solidFill>
            </a:endParaRPr>
          </a:p>
          <a:p>
            <a:pPr marL="347663" indent="-347663">
              <a:spcBef>
                <a:spcPts val="600"/>
              </a:spcBef>
              <a:spcAft>
                <a:spcPts val="600"/>
              </a:spcAft>
              <a:buFont typeface="Arial" pitchFamily="34" charset="0"/>
              <a:buChar char="•"/>
            </a:pPr>
            <a:r>
              <a:rPr lang="en-US" sz="2200" dirty="0">
                <a:solidFill>
                  <a:schemeClr val="tx2"/>
                </a:solidFill>
              </a:rPr>
              <a:t>The </a:t>
            </a:r>
            <a:r>
              <a:rPr lang="en-US" sz="2200" b="1" dirty="0">
                <a:solidFill>
                  <a:schemeClr val="tx2"/>
                </a:solidFill>
              </a:rPr>
              <a:t>roommate</a:t>
            </a:r>
            <a:r>
              <a:rPr lang="en-US" sz="2200" dirty="0">
                <a:solidFill>
                  <a:schemeClr val="tx2"/>
                </a:solidFill>
              </a:rPr>
              <a:t> and the </a:t>
            </a:r>
            <a:r>
              <a:rPr lang="en-US" sz="2200" b="1" dirty="0">
                <a:solidFill>
                  <a:schemeClr val="tx2"/>
                </a:solidFill>
              </a:rPr>
              <a:t>individua</a:t>
            </a:r>
            <a:r>
              <a:rPr lang="en-US" sz="2200" dirty="0">
                <a:solidFill>
                  <a:schemeClr val="tx2"/>
                </a:solidFill>
              </a:rPr>
              <a:t>l will </a:t>
            </a:r>
            <a:r>
              <a:rPr lang="en-US" sz="2200" b="1" dirty="0">
                <a:solidFill>
                  <a:schemeClr val="tx2"/>
                </a:solidFill>
              </a:rPr>
              <a:t>complete and sign off on a weekly </a:t>
            </a:r>
            <a:r>
              <a:rPr lang="en-US" sz="2200" b="1" dirty="0" smtClean="0">
                <a:solidFill>
                  <a:schemeClr val="tx2"/>
                </a:solidFill>
              </a:rPr>
              <a:t>checklist submitted to provider monthly</a:t>
            </a:r>
            <a:r>
              <a:rPr lang="en-US" sz="2200" dirty="0" smtClean="0">
                <a:solidFill>
                  <a:schemeClr val="tx2"/>
                </a:solidFill>
              </a:rPr>
              <a:t>.  </a:t>
            </a:r>
          </a:p>
          <a:p>
            <a:pPr marL="347663" indent="-347663">
              <a:buFont typeface="Arial" pitchFamily="34" charset="0"/>
              <a:buChar char="•"/>
            </a:pPr>
            <a:r>
              <a:rPr lang="en-US" sz="2200" dirty="0" smtClean="0">
                <a:solidFill>
                  <a:schemeClr val="tx2"/>
                </a:solidFill>
              </a:rPr>
              <a:t>Quarterly reviews should incorporate information or issues identified in weekly checklists     </a:t>
            </a:r>
            <a:endParaRPr lang="en-US" sz="2200" dirty="0">
              <a:solidFill>
                <a:schemeClr val="tx2"/>
              </a:solidFill>
            </a:endParaRPr>
          </a:p>
          <a:p>
            <a:pPr marL="347663" indent="-347663">
              <a:spcBef>
                <a:spcPts val="600"/>
              </a:spcBef>
              <a:spcAft>
                <a:spcPts val="600"/>
              </a:spcAft>
              <a:buFont typeface="Arial" pitchFamily="34" charset="0"/>
              <a:buChar char="•"/>
            </a:pPr>
            <a:r>
              <a:rPr lang="en-US" sz="2200" dirty="0" smtClean="0">
                <a:solidFill>
                  <a:schemeClr val="tx2"/>
                </a:solidFill>
              </a:rPr>
              <a:t>The </a:t>
            </a:r>
            <a:r>
              <a:rPr lang="en-US" sz="2200" b="1" dirty="0" smtClean="0">
                <a:solidFill>
                  <a:schemeClr val="tx2"/>
                </a:solidFill>
              </a:rPr>
              <a:t>Shared Living Provider </a:t>
            </a:r>
            <a:r>
              <a:rPr lang="en-US" sz="2200" dirty="0">
                <a:solidFill>
                  <a:schemeClr val="tx2"/>
                </a:solidFill>
              </a:rPr>
              <a:t>will maintain:</a:t>
            </a:r>
          </a:p>
          <a:p>
            <a:pPr marL="914400" lvl="1" indent="-566738">
              <a:spcBef>
                <a:spcPts val="600"/>
              </a:spcBef>
              <a:spcAft>
                <a:spcPts val="600"/>
              </a:spcAft>
              <a:buFont typeface="Courier New" panose="02070309020205020404" pitchFamily="49" charset="0"/>
              <a:buChar char="o"/>
            </a:pPr>
            <a:r>
              <a:rPr lang="en-US" sz="2200" dirty="0" smtClean="0">
                <a:solidFill>
                  <a:schemeClr val="tx2"/>
                </a:solidFill>
              </a:rPr>
              <a:t>Weekly </a:t>
            </a:r>
            <a:r>
              <a:rPr lang="en-US" sz="2200" dirty="0">
                <a:solidFill>
                  <a:schemeClr val="tx2"/>
                </a:solidFill>
              </a:rPr>
              <a:t>support </a:t>
            </a:r>
            <a:r>
              <a:rPr lang="en-US" sz="2200" dirty="0" smtClean="0">
                <a:solidFill>
                  <a:schemeClr val="tx2"/>
                </a:solidFill>
              </a:rPr>
              <a:t>checklists   </a:t>
            </a:r>
            <a:endParaRPr lang="en-US" sz="2200" dirty="0">
              <a:solidFill>
                <a:schemeClr val="tx2"/>
              </a:solidFill>
            </a:endParaRPr>
          </a:p>
          <a:p>
            <a:pPr marL="914400" lvl="1" indent="-566738">
              <a:spcBef>
                <a:spcPts val="600"/>
              </a:spcBef>
              <a:spcAft>
                <a:spcPts val="600"/>
              </a:spcAft>
              <a:buFont typeface="Courier New" panose="02070309020205020404" pitchFamily="49" charset="0"/>
              <a:buChar char="o"/>
            </a:pPr>
            <a:r>
              <a:rPr lang="en-US" sz="2200" dirty="0" smtClean="0">
                <a:solidFill>
                  <a:schemeClr val="tx2"/>
                </a:solidFill>
              </a:rPr>
              <a:t>Proof </a:t>
            </a:r>
            <a:r>
              <a:rPr lang="en-US" sz="2200" dirty="0">
                <a:solidFill>
                  <a:schemeClr val="tx2"/>
                </a:solidFill>
              </a:rPr>
              <a:t>of roommate training (as needed) </a:t>
            </a:r>
          </a:p>
          <a:p>
            <a:pPr marL="914400" lvl="1" indent="-566738">
              <a:spcBef>
                <a:spcPts val="600"/>
              </a:spcBef>
              <a:spcAft>
                <a:spcPts val="600"/>
              </a:spcAft>
              <a:buFont typeface="Courier New" panose="02070309020205020404" pitchFamily="49" charset="0"/>
              <a:buChar char="o"/>
            </a:pPr>
            <a:r>
              <a:rPr lang="en-US" sz="2200" dirty="0" smtClean="0">
                <a:solidFill>
                  <a:schemeClr val="tx2"/>
                </a:solidFill>
              </a:rPr>
              <a:t>Shared Living Determination Form</a:t>
            </a:r>
          </a:p>
          <a:p>
            <a:pPr marL="914400" lvl="1" indent="-566738">
              <a:spcBef>
                <a:spcPts val="600"/>
              </a:spcBef>
              <a:spcAft>
                <a:spcPts val="600"/>
              </a:spcAft>
              <a:buFont typeface="Courier New" panose="02070309020205020404" pitchFamily="49" charset="0"/>
              <a:buChar char="o"/>
            </a:pPr>
            <a:r>
              <a:rPr lang="en-US" sz="2200" i="1" dirty="0" smtClean="0">
                <a:solidFill>
                  <a:schemeClr val="tx2"/>
                </a:solidFill>
              </a:rPr>
              <a:t>Supports </a:t>
            </a:r>
            <a:r>
              <a:rPr lang="en-US" sz="2200" i="1" dirty="0">
                <a:solidFill>
                  <a:schemeClr val="tx2"/>
                </a:solidFill>
              </a:rPr>
              <a:t>Agreement</a:t>
            </a:r>
            <a:r>
              <a:rPr lang="en-US" sz="2200" dirty="0">
                <a:solidFill>
                  <a:schemeClr val="tx2"/>
                </a:solidFill>
              </a:rPr>
              <a:t> </a:t>
            </a:r>
          </a:p>
          <a:p>
            <a:pPr marL="914400" lvl="1" indent="-566738">
              <a:spcBef>
                <a:spcPts val="600"/>
              </a:spcBef>
              <a:spcAft>
                <a:spcPts val="600"/>
              </a:spcAft>
              <a:buFont typeface="Courier New" panose="02070309020205020404" pitchFamily="49" charset="0"/>
              <a:buChar char="o"/>
            </a:pPr>
            <a:r>
              <a:rPr lang="en-US" sz="2200" dirty="0" smtClean="0">
                <a:solidFill>
                  <a:schemeClr val="tx2"/>
                </a:solidFill>
              </a:rPr>
              <a:t>Quarterly review forms </a:t>
            </a:r>
          </a:p>
          <a:p>
            <a:pPr marL="914400" lvl="1" indent="-566738">
              <a:spcBef>
                <a:spcPts val="600"/>
              </a:spcBef>
              <a:spcAft>
                <a:spcPts val="600"/>
              </a:spcAft>
              <a:buFont typeface="Courier New" panose="02070309020205020404" pitchFamily="49" charset="0"/>
              <a:buChar char="o"/>
            </a:pPr>
            <a:r>
              <a:rPr lang="en-US" sz="2200" dirty="0" smtClean="0">
                <a:solidFill>
                  <a:schemeClr val="tx2"/>
                </a:solidFill>
              </a:rPr>
              <a:t>Documentation </a:t>
            </a:r>
            <a:r>
              <a:rPr lang="en-US" sz="2200" dirty="0">
                <a:solidFill>
                  <a:schemeClr val="tx2"/>
                </a:solidFill>
              </a:rPr>
              <a:t>of monthly payments made to the </a:t>
            </a:r>
            <a:r>
              <a:rPr lang="en-US" sz="2200" dirty="0" smtClean="0">
                <a:solidFill>
                  <a:schemeClr val="tx2"/>
                </a:solidFill>
              </a:rPr>
              <a:t>individual</a:t>
            </a:r>
            <a:endParaRPr lang="en-US" sz="2200" dirty="0">
              <a:solidFill>
                <a:schemeClr val="tx2"/>
              </a:solidFill>
            </a:endParaRPr>
          </a:p>
        </p:txBody>
      </p:sp>
      <p:pic>
        <p:nvPicPr>
          <p:cNvPr id="5"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8144098" y="0"/>
            <a:ext cx="1027333"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5-Point Star 6">
            <a:hlinkClick r:id="rId5" action="ppaction://hlinkfile"/>
          </p:cNvPr>
          <p:cNvSpPr/>
          <p:nvPr/>
        </p:nvSpPr>
        <p:spPr>
          <a:xfrm>
            <a:off x="6324600" y="1981200"/>
            <a:ext cx="152400" cy="228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5-Point Star 7">
            <a:hlinkClick r:id="rId5" action="ppaction://hlinkfile"/>
          </p:cNvPr>
          <p:cNvSpPr/>
          <p:nvPr/>
        </p:nvSpPr>
        <p:spPr>
          <a:xfrm>
            <a:off x="3886200" y="5638800"/>
            <a:ext cx="152400" cy="152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5-Point Star 9">
            <a:hlinkClick r:id="rId5" action="ppaction://hlinkfile"/>
          </p:cNvPr>
          <p:cNvSpPr/>
          <p:nvPr/>
        </p:nvSpPr>
        <p:spPr>
          <a:xfrm>
            <a:off x="4038600" y="2819400"/>
            <a:ext cx="152400" cy="1524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823161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43000"/>
            <a:ext cx="9144000" cy="571500"/>
          </a:xfrm>
        </p:spPr>
        <p:txBody>
          <a:bodyPr>
            <a:normAutofit fontScale="90000"/>
          </a:bodyPr>
          <a:lstStyle/>
          <a:p>
            <a:r>
              <a:rPr lang="en-US" dirty="0" smtClean="0">
                <a:solidFill>
                  <a:srgbClr val="FF0000"/>
                </a:solidFill>
              </a:rPr>
              <a:t>Backup support plans</a:t>
            </a:r>
            <a:endParaRPr lang="en-US" dirty="0">
              <a:solidFill>
                <a:srgbClr val="FF0000"/>
              </a:solidFill>
            </a:endParaRPr>
          </a:p>
        </p:txBody>
      </p:sp>
      <p:sp>
        <p:nvSpPr>
          <p:cNvPr id="3" name="TextBox 2"/>
          <p:cNvSpPr txBox="1"/>
          <p:nvPr/>
        </p:nvSpPr>
        <p:spPr>
          <a:xfrm>
            <a:off x="802257" y="2215910"/>
            <a:ext cx="7394995" cy="1754326"/>
          </a:xfrm>
          <a:prstGeom prst="rect">
            <a:avLst/>
          </a:prstGeom>
          <a:noFill/>
        </p:spPr>
        <p:txBody>
          <a:bodyPr wrap="square" rtlCol="0">
            <a:spAutoFit/>
          </a:bodyPr>
          <a:lstStyle/>
          <a:p>
            <a:pPr marL="217885" indent="-217885" defTabSz="685800">
              <a:buFont typeface="Arial" pitchFamily="34" charset="0"/>
              <a:buChar char="•"/>
            </a:pPr>
            <a:r>
              <a:rPr lang="en-US" dirty="0">
                <a:solidFill>
                  <a:srgbClr val="1F497D"/>
                </a:solidFill>
                <a:latin typeface="Calibri"/>
              </a:rPr>
              <a:t>The </a:t>
            </a:r>
            <a:r>
              <a:rPr lang="en-US" b="1" dirty="0">
                <a:solidFill>
                  <a:srgbClr val="1F497D"/>
                </a:solidFill>
                <a:latin typeface="Calibri"/>
              </a:rPr>
              <a:t>individual and family members </a:t>
            </a:r>
            <a:r>
              <a:rPr lang="en-US" dirty="0">
                <a:solidFill>
                  <a:srgbClr val="1F497D"/>
                </a:solidFill>
                <a:latin typeface="Calibri"/>
              </a:rPr>
              <a:t>are expected to </a:t>
            </a:r>
            <a:r>
              <a:rPr lang="en-US" b="1" dirty="0">
                <a:solidFill>
                  <a:srgbClr val="1F497D"/>
                </a:solidFill>
                <a:latin typeface="Calibri"/>
              </a:rPr>
              <a:t>provide a back-up plan </a:t>
            </a:r>
            <a:r>
              <a:rPr lang="en-US" dirty="0">
                <a:solidFill>
                  <a:srgbClr val="1F497D"/>
                </a:solidFill>
                <a:latin typeface="Calibri"/>
              </a:rPr>
              <a:t>for the individual for times when the roommate is unavailable to provide the agreed upon supports.  </a:t>
            </a:r>
          </a:p>
          <a:p>
            <a:pPr marL="217885" indent="-217885" defTabSz="685800">
              <a:buFont typeface="Arial" pitchFamily="34" charset="0"/>
              <a:buChar char="•"/>
            </a:pPr>
            <a:endParaRPr lang="en-US" dirty="0">
              <a:solidFill>
                <a:srgbClr val="1F497D"/>
              </a:solidFill>
              <a:latin typeface="Calibri"/>
            </a:endParaRPr>
          </a:p>
          <a:p>
            <a:pPr marL="217885" indent="-217885" defTabSz="685800">
              <a:buFont typeface="Arial" pitchFamily="34" charset="0"/>
              <a:buChar char="•"/>
            </a:pPr>
            <a:r>
              <a:rPr lang="en-US" dirty="0">
                <a:solidFill>
                  <a:srgbClr val="1F497D"/>
                </a:solidFill>
                <a:latin typeface="Calibri"/>
              </a:rPr>
              <a:t>In the event that prearranged back-up support is not available, paid supports </a:t>
            </a:r>
            <a:r>
              <a:rPr lang="en-US" b="1" dirty="0">
                <a:solidFill>
                  <a:srgbClr val="1F497D"/>
                </a:solidFill>
                <a:latin typeface="Calibri"/>
              </a:rPr>
              <a:t>may</a:t>
            </a:r>
            <a:r>
              <a:rPr lang="en-US" dirty="0">
                <a:solidFill>
                  <a:srgbClr val="1F497D"/>
                </a:solidFill>
                <a:latin typeface="Calibri"/>
              </a:rPr>
              <a:t> be authorized as a back-up or temporarily increased</a:t>
            </a:r>
            <a:r>
              <a:rPr lang="en-US" dirty="0">
                <a:solidFill>
                  <a:prstClr val="black"/>
                </a:solidFill>
                <a:latin typeface="Calibri"/>
              </a:rPr>
              <a:t>.</a:t>
            </a:r>
          </a:p>
        </p:txBody>
      </p:sp>
      <p:pic>
        <p:nvPicPr>
          <p:cNvPr id="5122" name="Picture 2" descr="C:\Users\qev38235\AppData\Local\Microsoft\Windows\Temporary Internet Files\Content.IE5\ZT21A8IF\HSST_General_Transfer[1].jpg"/>
          <p:cNvPicPr>
            <a:picLocks noChangeAspect="1" noChangeArrowheads="1"/>
          </p:cNvPicPr>
          <p:nvPr/>
        </p:nvPicPr>
        <p:blipFill>
          <a:blip r:embed="rId3" cstate="print"/>
          <a:srcRect/>
          <a:stretch>
            <a:fillRect/>
          </a:stretch>
        </p:blipFill>
        <p:spPr bwMode="auto">
          <a:xfrm>
            <a:off x="3543300" y="4089548"/>
            <a:ext cx="2114550" cy="1585913"/>
          </a:xfrm>
          <a:prstGeom prst="rect">
            <a:avLst/>
          </a:prstGeom>
          <a:noFill/>
        </p:spPr>
      </p:pic>
      <p:sp>
        <p:nvSpPr>
          <p:cNvPr id="5" name="Title 1"/>
          <p:cNvSpPr txBox="1">
            <a:spLocks/>
          </p:cNvSpPr>
          <p:nvPr/>
        </p:nvSpPr>
        <p:spPr>
          <a:xfrm>
            <a:off x="76200" y="152400"/>
            <a:ext cx="9144000" cy="571500"/>
          </a:xfrm>
          <a:prstGeom prst="rect">
            <a:avLst/>
          </a:prstGeom>
        </p:spPr>
        <p:txBody>
          <a:bodyPr vert="horz" lIns="68580" tIns="34290" rIns="68580" bIns="34290" rtlCol="0" anchor="ctr">
            <a:normAutofit/>
          </a:bodyPr>
          <a:lstStyle>
            <a:lvl1pPr algn="ctr" defTabSz="914400" rtl="0" eaLnBrk="1" latinLnBrk="0" hangingPunct="1">
              <a:spcBef>
                <a:spcPct val="0"/>
              </a:spcBef>
              <a:buNone/>
              <a:defRPr sz="3500" kern="1200">
                <a:solidFill>
                  <a:schemeClr val="bg1"/>
                </a:solidFill>
                <a:effectLst>
                  <a:outerShdw blurRad="38100" dist="38100" dir="2700000" algn="tl">
                    <a:srgbClr val="000000">
                      <a:alpha val="43137"/>
                    </a:srgbClr>
                  </a:outerShdw>
                </a:effectLst>
                <a:latin typeface="+mj-lt"/>
                <a:ea typeface="+mj-ea"/>
                <a:cs typeface="+mj-cs"/>
              </a:defRPr>
            </a:lvl1pPr>
          </a:lstStyle>
          <a:p>
            <a:pPr algn="l" defTabSz="685800"/>
            <a:r>
              <a:rPr lang="en-US" sz="2625" dirty="0">
                <a:solidFill>
                  <a:srgbClr val="FFFF00"/>
                </a:solidFill>
                <a:latin typeface="Calibri"/>
              </a:rPr>
              <a:t>SHARED LIVING</a:t>
            </a:r>
          </a:p>
        </p:txBody>
      </p:sp>
    </p:spTree>
    <p:extLst>
      <p:ext uri="{BB962C8B-B14F-4D97-AF65-F5344CB8AC3E}">
        <p14:creationId xmlns:p14="http://schemas.microsoft.com/office/powerpoint/2010/main" val="22009768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ChangeArrowheads="1"/>
          </p:cNvSpPr>
          <p:nvPr/>
        </p:nvSpPr>
        <p:spPr bwMode="auto">
          <a:xfrm>
            <a:off x="2362200" y="3048000"/>
            <a:ext cx="4459554" cy="1200329"/>
          </a:xfrm>
          <a:prstGeom prst="rect">
            <a:avLst/>
          </a:prstGeom>
          <a:noFill/>
          <a:ln w="9525">
            <a:noFill/>
            <a:miter lim="800000"/>
            <a:headEnd/>
            <a:tailEnd/>
          </a:ln>
        </p:spPr>
        <p:txBody>
          <a:bodyPr wrap="none">
            <a:spAutoFit/>
          </a:bodyPr>
          <a:lstStyle/>
          <a:p>
            <a:r>
              <a:rPr lang="en-US" sz="7200" b="1" dirty="0">
                <a:solidFill>
                  <a:srgbClr val="4BACC6">
                    <a:lumMod val="50000"/>
                  </a:srgbClr>
                </a:solidFill>
                <a:effectLst>
                  <a:outerShdw blurRad="38100" dist="38100" dir="2700000" algn="tl">
                    <a:srgbClr val="000000">
                      <a:alpha val="43137"/>
                    </a:srgbClr>
                  </a:outerShdw>
                </a:effectLst>
              </a:rPr>
              <a:t>Thank you!</a:t>
            </a:r>
            <a:endParaRPr lang="en-US" sz="7200" dirty="0">
              <a:solidFill>
                <a:srgbClr val="4BACC6">
                  <a:lumMod val="50000"/>
                </a:srgbClr>
              </a:solidFill>
              <a:effectLst>
                <a:outerShdw blurRad="38100" dist="38100" dir="2700000" algn="tl">
                  <a:srgbClr val="000000">
                    <a:alpha val="43137"/>
                  </a:srgbClr>
                </a:outerShdw>
              </a:effectLst>
            </a:endParaRPr>
          </a:p>
        </p:txBody>
      </p:sp>
      <p:pic>
        <p:nvPicPr>
          <p:cNvPr id="4" name="Picture 3" descr="Logo - MLMC.jpg"/>
          <p:cNvPicPr>
            <a:picLocks noChangeAspect="1"/>
          </p:cNvPicPr>
          <p:nvPr/>
        </p:nvPicPr>
        <p:blipFill>
          <a:blip r:embed="rId3" cstate="print"/>
          <a:stretch>
            <a:fillRect/>
          </a:stretch>
        </p:blipFill>
        <p:spPr>
          <a:xfrm>
            <a:off x="3200400" y="1066800"/>
            <a:ext cx="2796988" cy="126796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18683305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14400"/>
            <a:ext cx="8077200" cy="5486400"/>
          </a:xfrm>
        </p:spPr>
        <p:txBody>
          <a:bodyPr>
            <a:normAutofit fontScale="70000" lnSpcReduction="20000"/>
          </a:bodyPr>
          <a:lstStyle/>
          <a:p>
            <a:pPr>
              <a:spcBef>
                <a:spcPts val="600"/>
              </a:spcBef>
              <a:spcAft>
                <a:spcPts val="600"/>
              </a:spcAft>
            </a:pPr>
            <a:r>
              <a:rPr lang="en-US" sz="3000" dirty="0">
                <a:solidFill>
                  <a:schemeClr val="tx2"/>
                </a:solidFill>
              </a:rPr>
              <a:t>Participants 18 years or older desiring to live independently but needing some supports</a:t>
            </a:r>
          </a:p>
          <a:p>
            <a:pPr>
              <a:spcBef>
                <a:spcPts val="600"/>
              </a:spcBef>
              <a:spcAft>
                <a:spcPts val="600"/>
              </a:spcAft>
            </a:pPr>
            <a:r>
              <a:rPr lang="en-US" sz="3000" dirty="0">
                <a:solidFill>
                  <a:schemeClr val="tx2"/>
                </a:solidFill>
              </a:rPr>
              <a:t>Available in all three waivers</a:t>
            </a:r>
          </a:p>
          <a:p>
            <a:pPr>
              <a:spcBef>
                <a:spcPts val="600"/>
              </a:spcBef>
              <a:spcAft>
                <a:spcPts val="600"/>
              </a:spcAft>
            </a:pPr>
            <a:r>
              <a:rPr lang="en-US" sz="3000" dirty="0" smtClean="0">
                <a:solidFill>
                  <a:schemeClr val="tx2"/>
                </a:solidFill>
              </a:rPr>
              <a:t>Not </a:t>
            </a:r>
            <a:r>
              <a:rPr lang="en-US" sz="3000" dirty="0">
                <a:solidFill>
                  <a:schemeClr val="tx2"/>
                </a:solidFill>
              </a:rPr>
              <a:t>a standalone waiver service</a:t>
            </a:r>
          </a:p>
          <a:p>
            <a:pPr>
              <a:spcBef>
                <a:spcPts val="600"/>
              </a:spcBef>
              <a:spcAft>
                <a:spcPts val="600"/>
              </a:spcAft>
            </a:pPr>
            <a:r>
              <a:rPr lang="en-US" sz="3000" dirty="0">
                <a:solidFill>
                  <a:schemeClr val="tx2"/>
                </a:solidFill>
              </a:rPr>
              <a:t>One to one arrangement</a:t>
            </a:r>
          </a:p>
          <a:p>
            <a:pPr>
              <a:spcBef>
                <a:spcPts val="600"/>
              </a:spcBef>
              <a:spcAft>
                <a:spcPts val="600"/>
              </a:spcAft>
            </a:pPr>
            <a:r>
              <a:rPr lang="en-US" sz="3000" dirty="0">
                <a:solidFill>
                  <a:schemeClr val="tx2"/>
                </a:solidFill>
              </a:rPr>
              <a:t>Roommate resides with the individual providing agreed upon, limited supports in exchange for </a:t>
            </a:r>
            <a:r>
              <a:rPr lang="en-US" sz="3000" u="sng" dirty="0">
                <a:solidFill>
                  <a:schemeClr val="tx2"/>
                </a:solidFill>
              </a:rPr>
              <a:t>rent, food and utilities</a:t>
            </a:r>
            <a:r>
              <a:rPr lang="en-US" sz="3000" dirty="0">
                <a:solidFill>
                  <a:schemeClr val="tx2"/>
                </a:solidFill>
              </a:rPr>
              <a:t> reimbursed by Medicaid</a:t>
            </a:r>
          </a:p>
          <a:p>
            <a:pPr>
              <a:spcBef>
                <a:spcPts val="600"/>
              </a:spcBef>
              <a:spcAft>
                <a:spcPts val="600"/>
              </a:spcAft>
            </a:pPr>
            <a:r>
              <a:rPr lang="en-US" sz="3000" dirty="0" smtClean="0">
                <a:solidFill>
                  <a:schemeClr val="tx2"/>
                </a:solidFill>
              </a:rPr>
              <a:t>Roommate </a:t>
            </a:r>
            <a:r>
              <a:rPr lang="en-US" sz="3000" u="sng" dirty="0">
                <a:solidFill>
                  <a:schemeClr val="tx2"/>
                </a:solidFill>
              </a:rPr>
              <a:t>not responsible </a:t>
            </a:r>
            <a:r>
              <a:rPr lang="en-US" sz="3000" dirty="0">
                <a:solidFill>
                  <a:schemeClr val="tx2"/>
                </a:solidFill>
              </a:rPr>
              <a:t>for individual’s medical/</a:t>
            </a:r>
            <a:r>
              <a:rPr lang="en-US" sz="3000" dirty="0" err="1">
                <a:solidFill>
                  <a:schemeClr val="tx2"/>
                </a:solidFill>
              </a:rPr>
              <a:t>habilitative</a:t>
            </a:r>
            <a:r>
              <a:rPr lang="en-US" sz="3000" dirty="0">
                <a:solidFill>
                  <a:schemeClr val="tx2"/>
                </a:solidFill>
              </a:rPr>
              <a:t> care, health, welfare or development.</a:t>
            </a:r>
          </a:p>
          <a:p>
            <a:pPr>
              <a:spcBef>
                <a:spcPts val="600"/>
              </a:spcBef>
              <a:spcAft>
                <a:spcPts val="600"/>
              </a:spcAft>
            </a:pPr>
            <a:r>
              <a:rPr lang="en-US" sz="3000" u="sng" dirty="0">
                <a:solidFill>
                  <a:schemeClr val="tx2"/>
                </a:solidFill>
              </a:rPr>
              <a:t>Roommate is not an employee of the individual and is not compensated for providing supports</a:t>
            </a:r>
            <a:r>
              <a:rPr lang="en-US" sz="3000" dirty="0">
                <a:solidFill>
                  <a:schemeClr val="tx2"/>
                </a:solidFill>
              </a:rPr>
              <a:t>, but may be employed outside of the Shared Living </a:t>
            </a:r>
            <a:r>
              <a:rPr lang="en-US" sz="3000" dirty="0" smtClean="0">
                <a:solidFill>
                  <a:schemeClr val="tx2"/>
                </a:solidFill>
              </a:rPr>
              <a:t>arrangement</a:t>
            </a:r>
          </a:p>
          <a:p>
            <a:pPr>
              <a:spcBef>
                <a:spcPts val="600"/>
              </a:spcBef>
              <a:spcAft>
                <a:spcPts val="600"/>
              </a:spcAft>
            </a:pPr>
            <a:r>
              <a:rPr lang="en-US" sz="3000" dirty="0" smtClean="0">
                <a:solidFill>
                  <a:schemeClr val="tx2"/>
                </a:solidFill>
              </a:rPr>
              <a:t>Roommate may not be a parent, step-parent, grandparent or guardian of the individual.  May be a sibling, cousin, friend, etc.</a:t>
            </a:r>
          </a:p>
          <a:p>
            <a:pPr>
              <a:spcBef>
                <a:spcPts val="600"/>
              </a:spcBef>
              <a:spcAft>
                <a:spcPts val="600"/>
              </a:spcAft>
            </a:pPr>
            <a:r>
              <a:rPr lang="en-US" sz="3000" dirty="0" smtClean="0">
                <a:solidFill>
                  <a:schemeClr val="tx2"/>
                </a:solidFill>
              </a:rPr>
              <a:t>Individual must be primary on the lease (not “occupant”)</a:t>
            </a:r>
            <a:endParaRPr lang="en-US" sz="3000" dirty="0">
              <a:solidFill>
                <a:schemeClr val="tx2"/>
              </a:solidFill>
            </a:endParaRPr>
          </a:p>
          <a:p>
            <a:endParaRPr lang="en-US" sz="2400" dirty="0"/>
          </a:p>
          <a:p>
            <a:endParaRPr lang="en-US" dirty="0"/>
          </a:p>
        </p:txBody>
      </p:sp>
      <p:sp>
        <p:nvSpPr>
          <p:cNvPr id="5" name="Title 1"/>
          <p:cNvSpPr txBox="1">
            <a:spLocks/>
          </p:cNvSpPr>
          <p:nvPr/>
        </p:nvSpPr>
        <p:spPr>
          <a:xfrm>
            <a:off x="76200" y="152400"/>
            <a:ext cx="9144000" cy="571500"/>
          </a:xfrm>
          <a:prstGeom prst="rect">
            <a:avLst/>
          </a:prstGeom>
        </p:spPr>
        <p:txBody>
          <a:bodyPr vert="horz" lIns="68580" tIns="34290" rIns="68580" bIns="34290" rtlCol="0" anchor="ctr">
            <a:noAutofit/>
          </a:bodyPr>
          <a:lstStyle>
            <a:lvl1pPr algn="ctr" defTabSz="914400" rtl="0" eaLnBrk="1" latinLnBrk="0" hangingPunct="1">
              <a:spcBef>
                <a:spcPct val="0"/>
              </a:spcBef>
              <a:buNone/>
              <a:defRPr sz="3500" kern="1200">
                <a:solidFill>
                  <a:schemeClr val="bg1"/>
                </a:solidFill>
                <a:effectLst>
                  <a:outerShdw blurRad="38100" dist="38100" dir="2700000" algn="tl">
                    <a:srgbClr val="000000">
                      <a:alpha val="43137"/>
                    </a:srgbClr>
                  </a:outerShdw>
                </a:effectLst>
                <a:latin typeface="+mj-lt"/>
                <a:ea typeface="+mj-ea"/>
                <a:cs typeface="+mj-cs"/>
              </a:defRPr>
            </a:lvl1pPr>
          </a:lstStyle>
          <a:p>
            <a:pPr algn="l" defTabSz="685800"/>
            <a:r>
              <a:rPr lang="en-US" sz="3600" dirty="0">
                <a:solidFill>
                  <a:srgbClr val="FFFF00"/>
                </a:solidFill>
                <a:latin typeface="Calibri"/>
              </a:rPr>
              <a:t>SHARED </a:t>
            </a:r>
            <a:r>
              <a:rPr lang="en-US" sz="3600" dirty="0" smtClean="0">
                <a:solidFill>
                  <a:srgbClr val="FFFF00"/>
                </a:solidFill>
                <a:latin typeface="Calibri"/>
              </a:rPr>
              <a:t>LIVING OVERVIEW</a:t>
            </a:r>
            <a:endParaRPr lang="en-US" sz="3600" dirty="0">
              <a:solidFill>
                <a:srgbClr val="FFFF00"/>
              </a:solidFill>
              <a:latin typeface="Calibri"/>
            </a:endParaRPr>
          </a:p>
        </p:txBody>
      </p:sp>
    </p:spTree>
    <p:extLst>
      <p:ext uri="{BB962C8B-B14F-4D97-AF65-F5344CB8AC3E}">
        <p14:creationId xmlns:p14="http://schemas.microsoft.com/office/powerpoint/2010/main" val="129043861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bg1"/>
          </a:solidFill>
        </p:spPr>
        <p:txBody>
          <a:bodyPr/>
          <a:lstStyle/>
          <a:p>
            <a:endParaRPr lang="en-US" dirty="0" smtClean="0"/>
          </a:p>
          <a:p>
            <a:pPr marL="0" indent="0" algn="ctr">
              <a:buNone/>
            </a:pPr>
            <a:endParaRPr lang="en-US" dirty="0" smtClean="0">
              <a:solidFill>
                <a:schemeClr val="tx2"/>
              </a:solidFill>
            </a:endParaRPr>
          </a:p>
          <a:p>
            <a:pPr marL="0" indent="0" algn="ctr">
              <a:buNone/>
            </a:pPr>
            <a:r>
              <a:rPr lang="en-US" b="1" dirty="0" smtClean="0">
                <a:solidFill>
                  <a:schemeClr val="tx2"/>
                </a:solidFill>
              </a:rPr>
              <a:t>Please complete our Survey Monkey poll to evaluate the training and indicate interest in providing the service.</a:t>
            </a:r>
          </a:p>
          <a:p>
            <a:pPr marL="0" indent="0" algn="ctr">
              <a:buNone/>
            </a:pPr>
            <a:endParaRPr lang="en-US" dirty="0">
              <a:solidFill>
                <a:schemeClr val="tx2"/>
              </a:solidFill>
            </a:endParaRPr>
          </a:p>
        </p:txBody>
      </p:sp>
      <p:sp>
        <p:nvSpPr>
          <p:cNvPr id="4" name="Rounded Rectangle 3"/>
          <p:cNvSpPr/>
          <p:nvPr/>
        </p:nvSpPr>
        <p:spPr>
          <a:xfrm>
            <a:off x="2514600" y="2743200"/>
            <a:ext cx="4114800" cy="16764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3600" b="1" dirty="0" smtClean="0">
                <a:solidFill>
                  <a:schemeClr val="bg1"/>
                </a:solidFill>
                <a:hlinkClick r:id="rId2"/>
              </a:rPr>
              <a:t>Click Here to Begin the Survey</a:t>
            </a:r>
            <a:endParaRPr lang="en-US" sz="3600" b="1" dirty="0">
              <a:solidFill>
                <a:schemeClr val="bg1"/>
              </a:solidFill>
            </a:endParaRPr>
          </a:p>
        </p:txBody>
      </p:sp>
    </p:spTree>
    <p:extLst>
      <p:ext uri="{BB962C8B-B14F-4D97-AF65-F5344CB8AC3E}">
        <p14:creationId xmlns:p14="http://schemas.microsoft.com/office/powerpoint/2010/main" val="4949646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838200"/>
            <a:ext cx="8382000" cy="5410200"/>
          </a:xfrm>
        </p:spPr>
        <p:txBody>
          <a:bodyPr>
            <a:normAutofit/>
          </a:bodyPr>
          <a:lstStyle/>
          <a:p>
            <a:pPr>
              <a:spcBef>
                <a:spcPts val="600"/>
              </a:spcBef>
              <a:spcAft>
                <a:spcPts val="600"/>
              </a:spcAft>
            </a:pPr>
            <a:r>
              <a:rPr lang="en-US" sz="2400" dirty="0" smtClean="0">
                <a:solidFill>
                  <a:schemeClr val="tx2"/>
                </a:solidFill>
              </a:rPr>
              <a:t>Designed </a:t>
            </a:r>
            <a:r>
              <a:rPr lang="en-US" sz="2400" dirty="0">
                <a:solidFill>
                  <a:schemeClr val="tx2"/>
                </a:solidFill>
              </a:rPr>
              <a:t>to meet a variety of shared living/roommate situations</a:t>
            </a:r>
          </a:p>
          <a:p>
            <a:pPr>
              <a:spcBef>
                <a:spcPts val="600"/>
              </a:spcBef>
              <a:spcAft>
                <a:spcPts val="600"/>
              </a:spcAft>
            </a:pPr>
            <a:r>
              <a:rPr lang="en-US" sz="2400" dirty="0">
                <a:solidFill>
                  <a:schemeClr val="tx2"/>
                </a:solidFill>
              </a:rPr>
              <a:t>Can be paired with rental </a:t>
            </a:r>
            <a:r>
              <a:rPr lang="en-US" sz="2400" dirty="0" smtClean="0">
                <a:solidFill>
                  <a:schemeClr val="tx2"/>
                </a:solidFill>
              </a:rPr>
              <a:t>assistance</a:t>
            </a:r>
          </a:p>
          <a:p>
            <a:pPr>
              <a:lnSpc>
                <a:spcPct val="120000"/>
              </a:lnSpc>
              <a:spcBef>
                <a:spcPts val="600"/>
              </a:spcBef>
              <a:spcAft>
                <a:spcPts val="600"/>
              </a:spcAft>
            </a:pPr>
            <a:r>
              <a:rPr lang="en-US" sz="2400" dirty="0">
                <a:solidFill>
                  <a:schemeClr val="tx2"/>
                </a:solidFill>
              </a:rPr>
              <a:t>Provider </a:t>
            </a:r>
            <a:r>
              <a:rPr lang="en-US" sz="2400" dirty="0" smtClean="0">
                <a:solidFill>
                  <a:schemeClr val="tx2"/>
                </a:solidFill>
              </a:rPr>
              <a:t>helps prepare the individual and roommate prepare for the arrangement and serves </a:t>
            </a:r>
            <a:r>
              <a:rPr lang="en-US" sz="2400" dirty="0">
                <a:solidFill>
                  <a:schemeClr val="tx2"/>
                </a:solidFill>
              </a:rPr>
              <a:t>as a pass-through agency routing reimbursement monies </a:t>
            </a:r>
            <a:r>
              <a:rPr lang="en-US" sz="2400" b="1" dirty="0">
                <a:solidFill>
                  <a:schemeClr val="tx2"/>
                </a:solidFill>
              </a:rPr>
              <a:t>to the individual for the </a:t>
            </a:r>
            <a:r>
              <a:rPr lang="en-US" sz="2400" b="1" dirty="0" smtClean="0">
                <a:solidFill>
                  <a:schemeClr val="tx2"/>
                </a:solidFill>
              </a:rPr>
              <a:t>roommate’s </a:t>
            </a:r>
            <a:r>
              <a:rPr lang="en-US" sz="2400" b="1" dirty="0">
                <a:solidFill>
                  <a:schemeClr val="tx2"/>
                </a:solidFill>
              </a:rPr>
              <a:t>portion of room and board</a:t>
            </a:r>
          </a:p>
          <a:p>
            <a:pPr>
              <a:lnSpc>
                <a:spcPct val="120000"/>
              </a:lnSpc>
              <a:spcBef>
                <a:spcPts val="600"/>
              </a:spcBef>
              <a:spcAft>
                <a:spcPts val="600"/>
              </a:spcAft>
            </a:pPr>
            <a:r>
              <a:rPr lang="en-US" sz="2400" dirty="0">
                <a:solidFill>
                  <a:schemeClr val="tx2"/>
                </a:solidFill>
              </a:rPr>
              <a:t>Provider receives a flat fee reimbursement for oversight of the </a:t>
            </a:r>
            <a:r>
              <a:rPr lang="en-US" sz="2400" dirty="0" smtClean="0">
                <a:solidFill>
                  <a:schemeClr val="tx2"/>
                </a:solidFill>
              </a:rPr>
              <a:t>service.</a:t>
            </a:r>
          </a:p>
          <a:p>
            <a:pPr>
              <a:lnSpc>
                <a:spcPct val="120000"/>
              </a:lnSpc>
              <a:spcBef>
                <a:spcPts val="600"/>
              </a:spcBef>
              <a:spcAft>
                <a:spcPts val="600"/>
              </a:spcAft>
            </a:pPr>
            <a:r>
              <a:rPr lang="en-US" sz="2400" dirty="0" smtClean="0">
                <a:solidFill>
                  <a:schemeClr val="tx2"/>
                </a:solidFill>
              </a:rPr>
              <a:t>Provider and SC share oversight of service through traditional monitoring oversight activities.</a:t>
            </a:r>
            <a:endParaRPr lang="en-US" sz="2400" dirty="0">
              <a:solidFill>
                <a:schemeClr val="tx2"/>
              </a:solidFill>
            </a:endParaRPr>
          </a:p>
          <a:p>
            <a:endParaRPr lang="en-US" sz="2400" dirty="0">
              <a:solidFill>
                <a:schemeClr val="tx2"/>
              </a:solidFill>
            </a:endParaRPr>
          </a:p>
          <a:p>
            <a:endParaRPr lang="en-US" dirty="0"/>
          </a:p>
        </p:txBody>
      </p:sp>
      <p:sp>
        <p:nvSpPr>
          <p:cNvPr id="5" name="Title 1"/>
          <p:cNvSpPr txBox="1">
            <a:spLocks noGrp="1"/>
          </p:cNvSpPr>
          <p:nvPr>
            <p:ph type="title"/>
          </p:nvPr>
        </p:nvSpPr>
        <p:spPr>
          <a:xfrm>
            <a:off x="152400" y="0"/>
            <a:ext cx="8991600" cy="762000"/>
          </a:xfrm>
          <a:prstGeom prst="rect">
            <a:avLst/>
          </a:prstGeom>
        </p:spPr>
        <p:txBody>
          <a:bodyPr vert="horz" lIns="68580" tIns="34290" rIns="68580" bIns="34290" rtlCol="0" anchor="ctr">
            <a:normAutofit/>
          </a:bodyPr>
          <a:lstStyle>
            <a:lvl1pPr algn="ctr" defTabSz="914400" rtl="0" eaLnBrk="1" latinLnBrk="0" hangingPunct="1">
              <a:spcBef>
                <a:spcPct val="0"/>
              </a:spcBef>
              <a:buNone/>
              <a:defRPr sz="3500" kern="1200">
                <a:solidFill>
                  <a:schemeClr val="bg1"/>
                </a:solidFill>
                <a:effectLst>
                  <a:outerShdw blurRad="38100" dist="38100" dir="2700000" algn="tl">
                    <a:srgbClr val="000000">
                      <a:alpha val="43137"/>
                    </a:srgbClr>
                  </a:outerShdw>
                </a:effectLst>
                <a:latin typeface="+mj-lt"/>
                <a:ea typeface="+mj-ea"/>
                <a:cs typeface="+mj-cs"/>
              </a:defRPr>
            </a:lvl1pPr>
          </a:lstStyle>
          <a:p>
            <a:pPr algn="l"/>
            <a:r>
              <a:rPr lang="en-US" sz="3600" dirty="0" smtClean="0">
                <a:solidFill>
                  <a:srgbClr val="FFFF00"/>
                </a:solidFill>
              </a:rPr>
              <a:t>SHARED LIVING OVERVIEW</a:t>
            </a:r>
            <a:endParaRPr lang="en-US" sz="3600" dirty="0">
              <a:solidFill>
                <a:srgbClr val="FFFF00"/>
              </a:solidFill>
            </a:endParaRPr>
          </a:p>
        </p:txBody>
      </p:sp>
    </p:spTree>
    <p:extLst>
      <p:ext uri="{BB962C8B-B14F-4D97-AF65-F5344CB8AC3E}">
        <p14:creationId xmlns:p14="http://schemas.microsoft.com/office/powerpoint/2010/main" val="27384639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762000"/>
            <a:ext cx="8382000" cy="5683607"/>
          </a:xfrm>
          <a:prstGeom prst="rect">
            <a:avLst/>
          </a:prstGeom>
          <a:noFill/>
        </p:spPr>
        <p:txBody>
          <a:bodyPr wrap="square" rtlCol="0">
            <a:spAutoFit/>
          </a:bodyPr>
          <a:lstStyle/>
          <a:p>
            <a:pPr marL="217885" indent="-217885" defTabSz="685800">
              <a:spcBef>
                <a:spcPts val="450"/>
              </a:spcBef>
              <a:spcAft>
                <a:spcPts val="450"/>
              </a:spcAft>
              <a:buFont typeface="Arial" pitchFamily="34" charset="0"/>
              <a:buChar char="•"/>
            </a:pPr>
            <a:r>
              <a:rPr lang="en-US" sz="2200" dirty="0">
                <a:solidFill>
                  <a:srgbClr val="1F497D"/>
                </a:solidFill>
                <a:latin typeface="Calibri"/>
              </a:rPr>
              <a:t>Includes </a:t>
            </a:r>
            <a:r>
              <a:rPr lang="en-US" sz="2200" b="1" dirty="0">
                <a:solidFill>
                  <a:srgbClr val="1F497D"/>
                </a:solidFill>
                <a:latin typeface="Calibri"/>
              </a:rPr>
              <a:t>fellowship and companionship supports: </a:t>
            </a:r>
            <a:r>
              <a:rPr lang="en-US" sz="2200" dirty="0">
                <a:solidFill>
                  <a:srgbClr val="1F497D"/>
                </a:solidFill>
                <a:latin typeface="Calibri"/>
              </a:rPr>
              <a:t>conversation, games,  crafts, accompanying the person on walks, errands, appointments and social and recreational activities;</a:t>
            </a:r>
          </a:p>
          <a:p>
            <a:pPr marL="217885" indent="-217885" defTabSz="685800">
              <a:spcBef>
                <a:spcPts val="450"/>
              </a:spcBef>
              <a:spcAft>
                <a:spcPts val="450"/>
              </a:spcAft>
              <a:buFont typeface="Arial" pitchFamily="34" charset="0"/>
              <a:buChar char="•"/>
            </a:pPr>
            <a:r>
              <a:rPr lang="en-US" sz="2200" b="1" dirty="0">
                <a:solidFill>
                  <a:srgbClr val="1F497D"/>
                </a:solidFill>
                <a:latin typeface="Calibri"/>
              </a:rPr>
              <a:t>Enhanced feelings of security: necessary social and emotional support inside or outside the residence;</a:t>
            </a:r>
          </a:p>
          <a:p>
            <a:pPr marL="217885" indent="-217885" defTabSz="685800">
              <a:spcBef>
                <a:spcPts val="450"/>
              </a:spcBef>
              <a:spcAft>
                <a:spcPts val="450"/>
              </a:spcAft>
              <a:buFont typeface="Arial" pitchFamily="34" charset="0"/>
              <a:buChar char="•"/>
            </a:pPr>
            <a:r>
              <a:rPr lang="en-US" sz="2200" b="1" dirty="0">
                <a:solidFill>
                  <a:srgbClr val="1F497D"/>
                </a:solidFill>
                <a:latin typeface="Calibri"/>
              </a:rPr>
              <a:t>Limited </a:t>
            </a:r>
            <a:r>
              <a:rPr lang="en-US" sz="2200" dirty="0">
                <a:solidFill>
                  <a:srgbClr val="1F497D"/>
                </a:solidFill>
                <a:latin typeface="Calibri"/>
              </a:rPr>
              <a:t>supports with Activities of Daily Living </a:t>
            </a:r>
            <a:r>
              <a:rPr lang="en-US" sz="2200" b="1" dirty="0">
                <a:solidFill>
                  <a:srgbClr val="1F497D"/>
                </a:solidFill>
                <a:latin typeface="Calibri"/>
              </a:rPr>
              <a:t>(ADLs) </a:t>
            </a:r>
            <a:r>
              <a:rPr lang="en-US" sz="2200" dirty="0">
                <a:solidFill>
                  <a:srgbClr val="1F497D"/>
                </a:solidFill>
                <a:latin typeface="Calibri"/>
              </a:rPr>
              <a:t>and Instrumental Activities of Daily Living </a:t>
            </a:r>
            <a:r>
              <a:rPr lang="en-US" sz="2200" b="1" dirty="0">
                <a:solidFill>
                  <a:srgbClr val="1F497D"/>
                </a:solidFill>
                <a:latin typeface="Calibri"/>
              </a:rPr>
              <a:t>(IADLs) </a:t>
            </a:r>
            <a:r>
              <a:rPr lang="en-US" sz="2200" dirty="0">
                <a:solidFill>
                  <a:srgbClr val="1F497D"/>
                </a:solidFill>
                <a:latin typeface="Calibri"/>
              </a:rPr>
              <a:t>provided by the roommate. </a:t>
            </a:r>
          </a:p>
          <a:p>
            <a:pPr marL="942975" lvl="2" indent="-257175" defTabSz="685800">
              <a:spcBef>
                <a:spcPts val="450"/>
              </a:spcBef>
              <a:spcAft>
                <a:spcPts val="450"/>
              </a:spcAft>
              <a:buClr>
                <a:srgbClr val="00B050"/>
              </a:buClr>
              <a:buFont typeface="Wingdings" panose="05000000000000000000" pitchFamily="2" charset="2"/>
              <a:buChar char="ü"/>
            </a:pPr>
            <a:r>
              <a:rPr lang="en-US" sz="2200" b="1" dirty="0">
                <a:solidFill>
                  <a:srgbClr val="1F497D"/>
                </a:solidFill>
                <a:latin typeface="Calibri"/>
              </a:rPr>
              <a:t>Personal care and routine daily tasks that do not exceed 20% of companionship time</a:t>
            </a:r>
            <a:r>
              <a:rPr lang="en-US" sz="2200" dirty="0">
                <a:solidFill>
                  <a:srgbClr val="1F497D"/>
                </a:solidFill>
                <a:latin typeface="Calibri"/>
              </a:rPr>
              <a:t> such as meal preparation, light housework, assistance with and the physical taking of medications. </a:t>
            </a:r>
          </a:p>
          <a:p>
            <a:pPr marL="257175" indent="-257175" defTabSz="685800">
              <a:spcBef>
                <a:spcPts val="450"/>
              </a:spcBef>
              <a:spcAft>
                <a:spcPts val="450"/>
              </a:spcAft>
              <a:buFont typeface="Arial" panose="020B0604020202020204" pitchFamily="34" charset="0"/>
              <a:buChar char="•"/>
            </a:pPr>
            <a:r>
              <a:rPr lang="en-US" sz="2200" b="1" dirty="0">
                <a:solidFill>
                  <a:srgbClr val="1F497D"/>
                </a:solidFill>
                <a:latin typeface="Calibri"/>
              </a:rPr>
              <a:t>Individual and roommate </a:t>
            </a:r>
            <a:r>
              <a:rPr lang="en-US" sz="2200" dirty="0">
                <a:solidFill>
                  <a:srgbClr val="1F497D"/>
                </a:solidFill>
                <a:latin typeface="Calibri"/>
              </a:rPr>
              <a:t>together </a:t>
            </a:r>
            <a:r>
              <a:rPr lang="en-US" sz="2200" b="1" dirty="0">
                <a:solidFill>
                  <a:srgbClr val="1F497D"/>
                </a:solidFill>
                <a:latin typeface="Calibri"/>
              </a:rPr>
              <a:t>sign a roommate supports agreement </a:t>
            </a:r>
            <a:r>
              <a:rPr lang="en-US" sz="2200" dirty="0">
                <a:solidFill>
                  <a:srgbClr val="1F497D"/>
                </a:solidFill>
                <a:latin typeface="Calibri"/>
              </a:rPr>
              <a:t>which </a:t>
            </a:r>
            <a:r>
              <a:rPr lang="en-US" sz="2200" b="1" dirty="0">
                <a:solidFill>
                  <a:srgbClr val="1F497D"/>
                </a:solidFill>
                <a:latin typeface="Calibri"/>
              </a:rPr>
              <a:t>outlines what they do together </a:t>
            </a:r>
            <a:r>
              <a:rPr lang="en-US" sz="2200" dirty="0">
                <a:solidFill>
                  <a:srgbClr val="1F497D"/>
                </a:solidFill>
                <a:latin typeface="Calibri"/>
              </a:rPr>
              <a:t>and the </a:t>
            </a:r>
            <a:r>
              <a:rPr lang="en-US" sz="2200" b="1" dirty="0">
                <a:solidFill>
                  <a:srgbClr val="1F497D"/>
                </a:solidFill>
                <a:latin typeface="Calibri"/>
              </a:rPr>
              <a:t>supports to be provided</a:t>
            </a:r>
            <a:r>
              <a:rPr lang="en-US" sz="2200" dirty="0" smtClean="0">
                <a:solidFill>
                  <a:srgbClr val="1F497D"/>
                </a:solidFill>
                <a:latin typeface="Calibri"/>
              </a:rPr>
              <a:t>.</a:t>
            </a:r>
            <a:endParaRPr lang="en-US" dirty="0">
              <a:solidFill>
                <a:prstClr val="black"/>
              </a:solidFill>
              <a:latin typeface="Calibri"/>
            </a:endParaRPr>
          </a:p>
        </p:txBody>
      </p:sp>
      <p:sp>
        <p:nvSpPr>
          <p:cNvPr id="5" name="Title 1"/>
          <p:cNvSpPr txBox="1">
            <a:spLocks/>
          </p:cNvSpPr>
          <p:nvPr/>
        </p:nvSpPr>
        <p:spPr>
          <a:xfrm>
            <a:off x="152400" y="152400"/>
            <a:ext cx="9144000" cy="571500"/>
          </a:xfrm>
          <a:prstGeom prst="rect">
            <a:avLst/>
          </a:prstGeom>
        </p:spPr>
        <p:txBody>
          <a:bodyPr vert="horz" lIns="68580" tIns="34290" rIns="68580" bIns="34290" rtlCol="0" anchor="ctr">
            <a:noAutofit/>
          </a:bodyPr>
          <a:lstStyle>
            <a:lvl1pPr algn="ctr" defTabSz="914400" rtl="0" eaLnBrk="1" latinLnBrk="0" hangingPunct="1">
              <a:spcBef>
                <a:spcPct val="0"/>
              </a:spcBef>
              <a:buNone/>
              <a:defRPr sz="3500" kern="1200">
                <a:solidFill>
                  <a:schemeClr val="bg1"/>
                </a:solidFill>
                <a:effectLst>
                  <a:outerShdw blurRad="38100" dist="38100" dir="2700000" algn="tl">
                    <a:srgbClr val="000000">
                      <a:alpha val="43137"/>
                    </a:srgbClr>
                  </a:outerShdw>
                </a:effectLst>
                <a:latin typeface="+mj-lt"/>
                <a:ea typeface="+mj-ea"/>
                <a:cs typeface="+mj-cs"/>
              </a:defRPr>
            </a:lvl1pPr>
          </a:lstStyle>
          <a:p>
            <a:pPr algn="l" defTabSz="685800"/>
            <a:r>
              <a:rPr lang="en-US" sz="3600" dirty="0">
                <a:solidFill>
                  <a:srgbClr val="FFFF00"/>
                </a:solidFill>
                <a:latin typeface="Calibri"/>
              </a:rPr>
              <a:t>SHARED </a:t>
            </a:r>
            <a:r>
              <a:rPr lang="en-US" sz="3600" dirty="0" smtClean="0">
                <a:solidFill>
                  <a:srgbClr val="FFFF00"/>
                </a:solidFill>
                <a:latin typeface="Calibri"/>
              </a:rPr>
              <a:t>LIVING OVERVIEW</a:t>
            </a:r>
            <a:endParaRPr lang="en-US" sz="3600" dirty="0">
              <a:solidFill>
                <a:srgbClr val="FFFF00"/>
              </a:solidFill>
              <a:latin typeface="Calibri"/>
            </a:endParaRPr>
          </a:p>
        </p:txBody>
      </p:sp>
    </p:spTree>
    <p:extLst>
      <p:ext uri="{BB962C8B-B14F-4D97-AF65-F5344CB8AC3E}">
        <p14:creationId xmlns:p14="http://schemas.microsoft.com/office/powerpoint/2010/main" val="42365308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Compatible Waiver Services	</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141842656"/>
              </p:ext>
            </p:extLst>
          </p:nvPr>
        </p:nvGraphicFramePr>
        <p:xfrm>
          <a:off x="228600" y="838200"/>
          <a:ext cx="8915400" cy="5524500"/>
        </p:xfrm>
        <a:graphic>
          <a:graphicData uri="http://schemas.openxmlformats.org/drawingml/2006/table">
            <a:tbl>
              <a:tblPr/>
              <a:tblGrid>
                <a:gridCol w="8915400">
                  <a:extLst>
                    <a:ext uri="{9D8B030D-6E8A-4147-A177-3AD203B41FA5}">
                      <a16:colId xmlns:a16="http://schemas.microsoft.com/office/drawing/2014/main" val="20000"/>
                    </a:ext>
                  </a:extLst>
                </a:gridCol>
              </a:tblGrid>
              <a:tr h="258580">
                <a:tc>
                  <a:txBody>
                    <a:bodyPr/>
                    <a:lstStyle/>
                    <a:p>
                      <a:pPr marL="0" marR="0" algn="ctr">
                        <a:lnSpc>
                          <a:spcPts val="1200"/>
                        </a:lnSpc>
                        <a:spcBef>
                          <a:spcPts val="0"/>
                        </a:spcBef>
                        <a:spcAft>
                          <a:spcPts val="0"/>
                        </a:spcAft>
                      </a:pPr>
                      <a:endParaRPr lang="en-US" sz="1900" b="1" dirty="0" smtClean="0">
                        <a:solidFill>
                          <a:schemeClr val="tx2"/>
                        </a:solidFill>
                        <a:latin typeface="Calibri"/>
                        <a:ea typeface="Calibri"/>
                        <a:cs typeface="Times New Roman"/>
                      </a:endParaRPr>
                    </a:p>
                    <a:p>
                      <a:pPr marL="0" marR="0" algn="ctr">
                        <a:lnSpc>
                          <a:spcPts val="1200"/>
                        </a:lnSpc>
                        <a:spcBef>
                          <a:spcPts val="0"/>
                        </a:spcBef>
                        <a:spcAft>
                          <a:spcPts val="0"/>
                        </a:spcAft>
                      </a:pPr>
                      <a:r>
                        <a:rPr lang="en-US" sz="1900" b="1" dirty="0" smtClean="0">
                          <a:solidFill>
                            <a:schemeClr val="tx2"/>
                          </a:solidFill>
                          <a:latin typeface="Calibri"/>
                          <a:ea typeface="Calibri"/>
                          <a:cs typeface="Times New Roman"/>
                        </a:rPr>
                        <a:t>Shared </a:t>
                      </a:r>
                      <a:r>
                        <a:rPr lang="en-US" sz="1900" b="1" dirty="0">
                          <a:solidFill>
                            <a:schemeClr val="tx2"/>
                          </a:solidFill>
                          <a:latin typeface="Calibri"/>
                          <a:ea typeface="Calibri"/>
                          <a:cs typeface="Times New Roman"/>
                        </a:rPr>
                        <a:t>Living Compatible Waiver Services</a:t>
                      </a:r>
                      <a:endParaRPr lang="en-US" sz="1900" dirty="0">
                        <a:solidFill>
                          <a:schemeClr val="tx2"/>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extLst>
                  <a:ext uri="{0D108BD9-81ED-4DB2-BD59-A6C34878D82A}">
                    <a16:rowId xmlns:a16="http://schemas.microsoft.com/office/drawing/2014/main" val="10000"/>
                  </a:ext>
                </a:extLst>
              </a:tr>
              <a:tr h="4999220">
                <a:tc>
                  <a:txBody>
                    <a:bodyPr/>
                    <a:lstStyle/>
                    <a:p>
                      <a:pPr marL="342900" marR="0" lvl="0" indent="-342900">
                        <a:lnSpc>
                          <a:spcPct val="150000"/>
                        </a:lnSpc>
                        <a:spcBef>
                          <a:spcPts val="0"/>
                        </a:spcBef>
                        <a:spcAft>
                          <a:spcPts val="0"/>
                        </a:spcAft>
                        <a:buFont typeface="Symbol"/>
                        <a:buChar char=""/>
                        <a:tabLst>
                          <a:tab pos="457200" algn="l"/>
                        </a:tabLst>
                      </a:pPr>
                      <a:r>
                        <a:rPr lang="en-US" sz="1900" b="1" dirty="0" smtClean="0">
                          <a:solidFill>
                            <a:schemeClr val="tx2"/>
                          </a:solidFill>
                          <a:latin typeface="Calibri"/>
                          <a:ea typeface="Calibri"/>
                          <a:cs typeface="Times New Roman"/>
                        </a:rPr>
                        <a:t>Companion </a:t>
                      </a:r>
                      <a:r>
                        <a:rPr lang="en-US" sz="1900" b="1" dirty="0">
                          <a:solidFill>
                            <a:schemeClr val="tx2"/>
                          </a:solidFill>
                          <a:latin typeface="Calibri"/>
                          <a:ea typeface="Calibri"/>
                          <a:cs typeface="Times New Roman"/>
                        </a:rPr>
                        <a:t>Services – Agency-Directed and Consumer-Directed*</a:t>
                      </a:r>
                    </a:p>
                    <a:p>
                      <a:pPr marL="342900" marR="0" lvl="0" indent="-342900">
                        <a:lnSpc>
                          <a:spcPct val="150000"/>
                        </a:lnSpc>
                        <a:spcBef>
                          <a:spcPts val="0"/>
                        </a:spcBef>
                        <a:spcAft>
                          <a:spcPts val="0"/>
                        </a:spcAft>
                        <a:buFont typeface="Symbol"/>
                        <a:buChar char=""/>
                        <a:tabLst>
                          <a:tab pos="457200" algn="l"/>
                        </a:tabLst>
                      </a:pPr>
                      <a:r>
                        <a:rPr lang="en-US" sz="1900" dirty="0">
                          <a:solidFill>
                            <a:schemeClr val="tx2"/>
                          </a:solidFill>
                          <a:latin typeface="Calibri"/>
                          <a:ea typeface="Calibri"/>
                          <a:cs typeface="Times New Roman"/>
                        </a:rPr>
                        <a:t>Community Coaching</a:t>
                      </a:r>
                    </a:p>
                    <a:p>
                      <a:pPr marL="342900" marR="0" lvl="0" indent="-342900">
                        <a:lnSpc>
                          <a:spcPct val="150000"/>
                        </a:lnSpc>
                        <a:spcBef>
                          <a:spcPts val="0"/>
                        </a:spcBef>
                        <a:spcAft>
                          <a:spcPts val="0"/>
                        </a:spcAft>
                        <a:buFont typeface="Symbol"/>
                        <a:buChar char=""/>
                        <a:tabLst>
                          <a:tab pos="457200" algn="l"/>
                        </a:tabLst>
                      </a:pPr>
                      <a:r>
                        <a:rPr lang="en-US" sz="1900" dirty="0">
                          <a:solidFill>
                            <a:schemeClr val="tx2"/>
                          </a:solidFill>
                          <a:latin typeface="Calibri"/>
                          <a:ea typeface="Calibri"/>
                          <a:cs typeface="Times New Roman"/>
                        </a:rPr>
                        <a:t>Community Engagement</a:t>
                      </a:r>
                    </a:p>
                    <a:p>
                      <a:pPr marL="342900" marR="0" lvl="0" indent="-342900">
                        <a:lnSpc>
                          <a:spcPct val="150000"/>
                        </a:lnSpc>
                        <a:spcBef>
                          <a:spcPts val="0"/>
                        </a:spcBef>
                        <a:spcAft>
                          <a:spcPts val="0"/>
                        </a:spcAft>
                        <a:buFont typeface="Symbol"/>
                        <a:buChar char=""/>
                        <a:tabLst>
                          <a:tab pos="457200" algn="l"/>
                        </a:tabLst>
                      </a:pPr>
                      <a:r>
                        <a:rPr lang="en-US" sz="1900" dirty="0">
                          <a:solidFill>
                            <a:schemeClr val="tx2"/>
                          </a:solidFill>
                          <a:latin typeface="Calibri"/>
                          <a:ea typeface="Calibri"/>
                          <a:cs typeface="Times New Roman"/>
                        </a:rPr>
                        <a:t>Group Day Support Services</a:t>
                      </a:r>
                    </a:p>
                    <a:p>
                      <a:pPr marL="342900" marR="0" lvl="0" indent="-342900">
                        <a:lnSpc>
                          <a:spcPct val="150000"/>
                        </a:lnSpc>
                        <a:spcBef>
                          <a:spcPts val="0"/>
                        </a:spcBef>
                        <a:spcAft>
                          <a:spcPts val="0"/>
                        </a:spcAft>
                        <a:buFont typeface="Symbol"/>
                        <a:buChar char=""/>
                        <a:tabLst>
                          <a:tab pos="457200" algn="l"/>
                        </a:tabLst>
                      </a:pPr>
                      <a:r>
                        <a:rPr lang="en-US" sz="1900" dirty="0">
                          <a:solidFill>
                            <a:schemeClr val="tx2"/>
                          </a:solidFill>
                          <a:latin typeface="Calibri"/>
                          <a:ea typeface="Calibri"/>
                          <a:cs typeface="Times New Roman"/>
                        </a:rPr>
                        <a:t>In-Home Support </a:t>
                      </a:r>
                      <a:r>
                        <a:rPr lang="en-US" sz="1900" dirty="0" smtClean="0">
                          <a:solidFill>
                            <a:schemeClr val="tx2"/>
                          </a:solidFill>
                          <a:latin typeface="Calibri"/>
                          <a:ea typeface="Calibri"/>
                          <a:cs typeface="Times New Roman"/>
                        </a:rPr>
                        <a:t>Services</a:t>
                      </a:r>
                      <a:endParaRPr lang="en-US" sz="1900" dirty="0">
                        <a:solidFill>
                          <a:schemeClr val="tx2"/>
                        </a:solidFill>
                        <a:latin typeface="Calibri"/>
                        <a:ea typeface="Calibri"/>
                        <a:cs typeface="Times New Roman"/>
                      </a:endParaRPr>
                    </a:p>
                    <a:p>
                      <a:pPr marL="342900" marR="0" lvl="0" indent="-342900">
                        <a:lnSpc>
                          <a:spcPct val="150000"/>
                        </a:lnSpc>
                        <a:spcBef>
                          <a:spcPts val="0"/>
                        </a:spcBef>
                        <a:spcAft>
                          <a:spcPts val="0"/>
                        </a:spcAft>
                        <a:buFont typeface="Symbol"/>
                        <a:buChar char=""/>
                        <a:tabLst>
                          <a:tab pos="457200" algn="l"/>
                        </a:tabLst>
                      </a:pPr>
                      <a:r>
                        <a:rPr lang="en-US" sz="1900" b="1" dirty="0">
                          <a:solidFill>
                            <a:schemeClr val="tx2"/>
                          </a:solidFill>
                          <a:latin typeface="Calibri"/>
                          <a:ea typeface="Calibri"/>
                          <a:cs typeface="Times New Roman"/>
                        </a:rPr>
                        <a:t>Personal Assistance Services – Agency-Directed and Consumer-Directed*</a:t>
                      </a:r>
                    </a:p>
                    <a:p>
                      <a:pPr marL="342900" marR="0" lvl="0" indent="-342900">
                        <a:lnSpc>
                          <a:spcPct val="150000"/>
                        </a:lnSpc>
                        <a:spcBef>
                          <a:spcPts val="0"/>
                        </a:spcBef>
                        <a:spcAft>
                          <a:spcPts val="0"/>
                        </a:spcAft>
                        <a:buFont typeface="Symbol"/>
                        <a:buChar char=""/>
                        <a:tabLst>
                          <a:tab pos="457200" algn="l"/>
                        </a:tabLst>
                      </a:pPr>
                      <a:r>
                        <a:rPr lang="en-US" sz="1900" dirty="0">
                          <a:solidFill>
                            <a:schemeClr val="tx2"/>
                          </a:solidFill>
                          <a:latin typeface="Calibri"/>
                          <a:ea typeface="Calibri"/>
                          <a:cs typeface="Times New Roman"/>
                        </a:rPr>
                        <a:t>Group and Individual Supported Employment </a:t>
                      </a:r>
                    </a:p>
                    <a:p>
                      <a:pPr marL="342900" marR="0" lvl="0" indent="-342900">
                        <a:lnSpc>
                          <a:spcPct val="150000"/>
                        </a:lnSpc>
                        <a:spcBef>
                          <a:spcPts val="0"/>
                        </a:spcBef>
                        <a:spcAft>
                          <a:spcPts val="0"/>
                        </a:spcAft>
                        <a:buFont typeface="Symbol"/>
                        <a:buChar char=""/>
                        <a:tabLst>
                          <a:tab pos="457200" algn="l"/>
                        </a:tabLst>
                      </a:pPr>
                      <a:r>
                        <a:rPr lang="en-US" sz="1900" b="1" dirty="0">
                          <a:solidFill>
                            <a:schemeClr val="tx2"/>
                          </a:solidFill>
                          <a:latin typeface="Calibri"/>
                          <a:ea typeface="Calibri"/>
                          <a:cs typeface="Times New Roman"/>
                        </a:rPr>
                        <a:t>Workplace Assistance Services</a:t>
                      </a:r>
                    </a:p>
                    <a:p>
                      <a:pPr marL="342900" marR="0" lvl="0" indent="-342900">
                        <a:lnSpc>
                          <a:spcPct val="150000"/>
                        </a:lnSpc>
                        <a:spcBef>
                          <a:spcPts val="0"/>
                        </a:spcBef>
                        <a:spcAft>
                          <a:spcPts val="0"/>
                        </a:spcAft>
                        <a:buFont typeface="Symbol"/>
                        <a:buChar char=""/>
                        <a:tabLst>
                          <a:tab pos="274320" algn="l"/>
                          <a:tab pos="457200" algn="l"/>
                        </a:tabLst>
                      </a:pPr>
                      <a:r>
                        <a:rPr lang="en-US" sz="1900" dirty="0">
                          <a:solidFill>
                            <a:schemeClr val="tx2"/>
                          </a:solidFill>
                          <a:latin typeface="Calibri"/>
                          <a:ea typeface="Calibri"/>
                          <a:cs typeface="Times New Roman"/>
                        </a:rPr>
                        <a:t>Independent </a:t>
                      </a:r>
                      <a:r>
                        <a:rPr lang="en-US" sz="1900" dirty="0" smtClean="0">
                          <a:solidFill>
                            <a:schemeClr val="tx2"/>
                          </a:solidFill>
                          <a:latin typeface="Calibri"/>
                          <a:ea typeface="Calibri"/>
                          <a:cs typeface="Times New Roman"/>
                        </a:rPr>
                        <a:t>Living</a:t>
                      </a:r>
                      <a:endParaRPr lang="en-US" sz="1900" dirty="0">
                        <a:solidFill>
                          <a:schemeClr val="tx2"/>
                        </a:solidFill>
                        <a:latin typeface="Calibri"/>
                        <a:ea typeface="Calibri"/>
                        <a:cs typeface="Times New Roman"/>
                      </a:endParaRPr>
                    </a:p>
                    <a:p>
                      <a:pPr marL="342900" marR="0" lvl="0" indent="-342900">
                        <a:lnSpc>
                          <a:spcPct val="150000"/>
                        </a:lnSpc>
                        <a:spcBef>
                          <a:spcPts val="0"/>
                        </a:spcBef>
                        <a:spcAft>
                          <a:spcPts val="0"/>
                        </a:spcAft>
                        <a:buFont typeface="Symbol"/>
                        <a:buChar char=""/>
                        <a:tabLst>
                          <a:tab pos="274320" algn="l"/>
                          <a:tab pos="457200" algn="l"/>
                        </a:tabLst>
                      </a:pPr>
                      <a:r>
                        <a:rPr lang="en-US" sz="1900" b="1" dirty="0">
                          <a:solidFill>
                            <a:schemeClr val="tx2"/>
                          </a:solidFill>
                          <a:latin typeface="Calibri"/>
                          <a:ea typeface="Calibri"/>
                          <a:cs typeface="Times New Roman"/>
                        </a:rPr>
                        <a:t>Skilled </a:t>
                      </a:r>
                      <a:r>
                        <a:rPr lang="en-US" sz="1900" b="1" dirty="0" smtClean="0">
                          <a:solidFill>
                            <a:schemeClr val="tx2"/>
                          </a:solidFill>
                          <a:latin typeface="Calibri"/>
                          <a:ea typeface="Calibri"/>
                          <a:cs typeface="Times New Roman"/>
                        </a:rPr>
                        <a:t>Nursing</a:t>
                      </a:r>
                      <a:endParaRPr lang="en-US" sz="1900" b="1" dirty="0">
                        <a:solidFill>
                          <a:schemeClr val="tx2"/>
                        </a:solidFill>
                        <a:latin typeface="Calibri"/>
                        <a:ea typeface="Calibri"/>
                        <a:cs typeface="Times New Roman"/>
                      </a:endParaRPr>
                    </a:p>
                    <a:p>
                      <a:pPr marL="342900" marR="0" lvl="0" indent="-342900">
                        <a:lnSpc>
                          <a:spcPct val="150000"/>
                        </a:lnSpc>
                        <a:spcBef>
                          <a:spcPts val="0"/>
                        </a:spcBef>
                        <a:spcAft>
                          <a:spcPts val="0"/>
                        </a:spcAft>
                        <a:buFont typeface="Symbol"/>
                        <a:buChar char=""/>
                        <a:tabLst>
                          <a:tab pos="274320" algn="l"/>
                          <a:tab pos="457200" algn="l"/>
                        </a:tabLst>
                      </a:pPr>
                      <a:r>
                        <a:rPr lang="en-US" sz="1900" b="1" dirty="0">
                          <a:solidFill>
                            <a:schemeClr val="tx2"/>
                          </a:solidFill>
                          <a:latin typeface="Calibri"/>
                          <a:ea typeface="Calibri"/>
                          <a:cs typeface="Times New Roman"/>
                        </a:rPr>
                        <a:t>Private Duty </a:t>
                      </a:r>
                      <a:r>
                        <a:rPr lang="en-US" sz="1900" b="1" dirty="0" smtClean="0">
                          <a:solidFill>
                            <a:schemeClr val="tx2"/>
                          </a:solidFill>
                          <a:latin typeface="Calibri"/>
                          <a:ea typeface="Calibri"/>
                          <a:cs typeface="Times New Roman"/>
                        </a:rPr>
                        <a:t>Nursing</a:t>
                      </a:r>
                      <a:endParaRPr lang="en-US" sz="1900" b="1" dirty="0">
                        <a:solidFill>
                          <a:schemeClr val="tx2"/>
                        </a:solidFill>
                        <a:latin typeface="Calibri"/>
                        <a:ea typeface="Calibri"/>
                        <a:cs typeface="Times New Roman"/>
                      </a:endParaRPr>
                    </a:p>
                    <a:p>
                      <a:pPr marL="0" marR="0">
                        <a:lnSpc>
                          <a:spcPts val="1200"/>
                        </a:lnSpc>
                        <a:spcBef>
                          <a:spcPts val="0"/>
                        </a:spcBef>
                        <a:spcAft>
                          <a:spcPts val="0"/>
                        </a:spcAft>
                      </a:pPr>
                      <a:endParaRPr lang="en-US" sz="1900" dirty="0" smtClean="0">
                        <a:solidFill>
                          <a:schemeClr val="tx2"/>
                        </a:solidFill>
                        <a:latin typeface="Calibri"/>
                        <a:ea typeface="Calibri"/>
                        <a:cs typeface="Times New Roman"/>
                      </a:endParaRPr>
                    </a:p>
                    <a:p>
                      <a:pPr marL="0" marR="0">
                        <a:lnSpc>
                          <a:spcPct val="100000"/>
                        </a:lnSpc>
                        <a:spcBef>
                          <a:spcPts val="0"/>
                        </a:spcBef>
                        <a:spcAft>
                          <a:spcPts val="0"/>
                        </a:spcAft>
                      </a:pPr>
                      <a:r>
                        <a:rPr lang="en-US" sz="1900" b="1" dirty="0" smtClean="0">
                          <a:solidFill>
                            <a:schemeClr val="tx2"/>
                          </a:solidFill>
                          <a:latin typeface="Calibri"/>
                          <a:ea typeface="Calibri"/>
                          <a:cs typeface="Times New Roman"/>
                        </a:rPr>
                        <a:t>Service</a:t>
                      </a:r>
                      <a:r>
                        <a:rPr lang="en-US" sz="1900" b="1" baseline="0" dirty="0" smtClean="0">
                          <a:solidFill>
                            <a:schemeClr val="tx2"/>
                          </a:solidFill>
                          <a:latin typeface="Calibri"/>
                          <a:ea typeface="Calibri"/>
                          <a:cs typeface="Times New Roman"/>
                        </a:rPr>
                        <a:t> compatibility will depend on which waiver the individual is enrolled in.</a:t>
                      </a:r>
                      <a:endParaRPr lang="en-US" sz="1900" dirty="0">
                        <a:solidFill>
                          <a:schemeClr val="tx2"/>
                        </a:solidFill>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4976855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ROS and NOVA Differential</a:t>
            </a:r>
            <a:endParaRPr lang="en-US"/>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96169972"/>
              </p:ext>
            </p:extLst>
          </p:nvPr>
        </p:nvGraphicFramePr>
        <p:xfrm>
          <a:off x="2819400" y="2133600"/>
          <a:ext cx="4267200" cy="4143743"/>
        </p:xfrm>
        <a:graphic>
          <a:graphicData uri="http://schemas.openxmlformats.org/drawingml/2006/table">
            <a:tbl>
              <a:tblPr>
                <a:tableStyleId>{F5AB1C69-6EDB-4FF4-983F-18BD219EF322}</a:tableStyleId>
              </a:tblPr>
              <a:tblGrid>
                <a:gridCol w="2393346">
                  <a:extLst>
                    <a:ext uri="{9D8B030D-6E8A-4147-A177-3AD203B41FA5}">
                      <a16:colId xmlns:a16="http://schemas.microsoft.com/office/drawing/2014/main" val="20000"/>
                    </a:ext>
                  </a:extLst>
                </a:gridCol>
                <a:gridCol w="1873854">
                  <a:extLst>
                    <a:ext uri="{9D8B030D-6E8A-4147-A177-3AD203B41FA5}">
                      <a16:colId xmlns:a16="http://schemas.microsoft.com/office/drawing/2014/main" val="20001"/>
                    </a:ext>
                  </a:extLst>
                </a:gridCol>
              </a:tblGrid>
              <a:tr h="542363">
                <a:tc gridSpan="2">
                  <a:txBody>
                    <a:bodyPr/>
                    <a:lstStyle/>
                    <a:p>
                      <a:pPr marL="0" marR="0" algn="ctr" eaLnBrk="0" fontAlgn="base" hangingPunct="0">
                        <a:lnSpc>
                          <a:spcPts val="1440"/>
                        </a:lnSpc>
                        <a:spcBef>
                          <a:spcPts val="215"/>
                        </a:spcBef>
                        <a:spcAft>
                          <a:spcPts val="120"/>
                        </a:spcAft>
                      </a:pPr>
                      <a:r>
                        <a:rPr lang="en-US" sz="1600" b="1" dirty="0">
                          <a:solidFill>
                            <a:schemeClr val="tx2"/>
                          </a:solidFill>
                          <a:effectLst/>
                        </a:rPr>
                        <a:t>Northern Virginia Differential</a:t>
                      </a:r>
                      <a:br>
                        <a:rPr lang="en-US" sz="1600" b="1" dirty="0">
                          <a:solidFill>
                            <a:schemeClr val="tx2"/>
                          </a:solidFill>
                          <a:effectLst/>
                        </a:rPr>
                      </a:br>
                      <a:r>
                        <a:rPr lang="en-US" sz="1600" b="1" dirty="0">
                          <a:solidFill>
                            <a:schemeClr val="tx2"/>
                          </a:solidFill>
                          <a:effectLst/>
                        </a:rPr>
                        <a:t>Effective July 1, 2015</a:t>
                      </a:r>
                      <a:endParaRPr lang="en-US" sz="1600" b="1" dirty="0">
                        <a:solidFill>
                          <a:schemeClr val="tx2"/>
                        </a:solidFill>
                        <a:effectLst/>
                        <a:latin typeface="Calibri"/>
                        <a:ea typeface="Calibri"/>
                        <a:cs typeface="Times New Roman"/>
                      </a:endParaRPr>
                    </a:p>
                  </a:txBody>
                  <a:tcPr marL="0" marR="0" marT="0" marB="0" anchor="ctr"/>
                </a:tc>
                <a:tc hMerge="1">
                  <a:txBody>
                    <a:bodyPr/>
                    <a:lstStyle/>
                    <a:p>
                      <a:endParaRPr lang="en-US"/>
                    </a:p>
                  </a:txBody>
                  <a:tcPr/>
                </a:tc>
                <a:extLst>
                  <a:ext uri="{0D108BD9-81ED-4DB2-BD59-A6C34878D82A}">
                    <a16:rowId xmlns:a16="http://schemas.microsoft.com/office/drawing/2014/main" val="10000"/>
                  </a:ext>
                </a:extLst>
              </a:tr>
              <a:tr h="205060">
                <a:tc>
                  <a:txBody>
                    <a:bodyPr/>
                    <a:lstStyle/>
                    <a:p>
                      <a:pPr marL="30480" marR="0" algn="ctr" eaLnBrk="0" fontAlgn="base" hangingPunct="0">
                        <a:lnSpc>
                          <a:spcPts val="1040"/>
                        </a:lnSpc>
                        <a:spcBef>
                          <a:spcPts val="0"/>
                        </a:spcBef>
                        <a:spcAft>
                          <a:spcPts val="70"/>
                        </a:spcAft>
                      </a:pPr>
                      <a:r>
                        <a:rPr lang="en-US" sz="1300" b="1" dirty="0">
                          <a:solidFill>
                            <a:schemeClr val="tx2"/>
                          </a:solidFill>
                          <a:effectLst/>
                        </a:rPr>
                        <a:t>Locality</a:t>
                      </a:r>
                      <a:endParaRPr lang="en-US" sz="1300" b="1"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tc>
                  <a:txBody>
                    <a:bodyPr/>
                    <a:lstStyle/>
                    <a:p>
                      <a:pPr marL="0" marR="30480" algn="ctr" eaLnBrk="0" fontAlgn="base" hangingPunct="0">
                        <a:lnSpc>
                          <a:spcPts val="1040"/>
                        </a:lnSpc>
                        <a:spcBef>
                          <a:spcPts val="0"/>
                        </a:spcBef>
                        <a:spcAft>
                          <a:spcPts val="70"/>
                        </a:spcAft>
                      </a:pPr>
                      <a:r>
                        <a:rPr lang="en-US" sz="1300" b="1" dirty="0">
                          <a:solidFill>
                            <a:schemeClr val="tx2"/>
                          </a:solidFill>
                          <a:effectLst/>
                        </a:rPr>
                        <a:t>FIPS Code</a:t>
                      </a:r>
                      <a:endParaRPr lang="en-US" sz="1300" b="1"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extLst>
                  <a:ext uri="{0D108BD9-81ED-4DB2-BD59-A6C34878D82A}">
                    <a16:rowId xmlns:a16="http://schemas.microsoft.com/office/drawing/2014/main" val="10001"/>
                  </a:ext>
                </a:extLst>
              </a:tr>
              <a:tr h="208408">
                <a:tc>
                  <a:txBody>
                    <a:bodyPr/>
                    <a:lstStyle/>
                    <a:p>
                      <a:pPr marL="30480" marR="0" eaLnBrk="0" fontAlgn="base" hangingPunct="0">
                        <a:lnSpc>
                          <a:spcPts val="1010"/>
                        </a:lnSpc>
                        <a:spcBef>
                          <a:spcPts val="0"/>
                        </a:spcBef>
                        <a:spcAft>
                          <a:spcPts val="45"/>
                        </a:spcAft>
                      </a:pPr>
                      <a:r>
                        <a:rPr lang="en-US" sz="1300" dirty="0">
                          <a:solidFill>
                            <a:schemeClr val="tx2"/>
                          </a:solidFill>
                          <a:effectLst/>
                        </a:rPr>
                        <a:t>Alexandria City</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tc>
                  <a:txBody>
                    <a:bodyPr/>
                    <a:lstStyle/>
                    <a:p>
                      <a:pPr marL="0" marR="30480" algn="r" eaLnBrk="0" fontAlgn="base" hangingPunct="0">
                        <a:lnSpc>
                          <a:spcPts val="1010"/>
                        </a:lnSpc>
                        <a:spcBef>
                          <a:spcPts val="0"/>
                        </a:spcBef>
                        <a:spcAft>
                          <a:spcPts val="45"/>
                        </a:spcAft>
                      </a:pPr>
                      <a:r>
                        <a:rPr lang="en-US" sz="1300" dirty="0">
                          <a:solidFill>
                            <a:schemeClr val="tx2"/>
                          </a:solidFill>
                          <a:effectLst/>
                        </a:rPr>
                        <a:t>510</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extLst>
                  <a:ext uri="{0D108BD9-81ED-4DB2-BD59-A6C34878D82A}">
                    <a16:rowId xmlns:a16="http://schemas.microsoft.com/office/drawing/2014/main" val="10002"/>
                  </a:ext>
                </a:extLst>
              </a:tr>
              <a:tr h="205060">
                <a:tc>
                  <a:txBody>
                    <a:bodyPr/>
                    <a:lstStyle/>
                    <a:p>
                      <a:pPr marL="30480" marR="0" eaLnBrk="0" fontAlgn="base" hangingPunct="0">
                        <a:lnSpc>
                          <a:spcPts val="1035"/>
                        </a:lnSpc>
                        <a:spcBef>
                          <a:spcPts val="0"/>
                        </a:spcBef>
                        <a:spcAft>
                          <a:spcPts val="20"/>
                        </a:spcAft>
                      </a:pPr>
                      <a:r>
                        <a:rPr lang="en-US" sz="1300" dirty="0">
                          <a:solidFill>
                            <a:schemeClr val="tx2"/>
                          </a:solidFill>
                          <a:effectLst/>
                        </a:rPr>
                        <a:t>Arlington County</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tc>
                  <a:txBody>
                    <a:bodyPr/>
                    <a:lstStyle/>
                    <a:p>
                      <a:pPr marL="0" marR="30480" algn="r" eaLnBrk="0" fontAlgn="base" hangingPunct="0">
                        <a:lnSpc>
                          <a:spcPts val="1010"/>
                        </a:lnSpc>
                        <a:spcBef>
                          <a:spcPts val="0"/>
                        </a:spcBef>
                        <a:spcAft>
                          <a:spcPts val="45"/>
                        </a:spcAft>
                      </a:pPr>
                      <a:r>
                        <a:rPr lang="en-US" sz="1300" dirty="0">
                          <a:solidFill>
                            <a:schemeClr val="tx2"/>
                          </a:solidFill>
                          <a:effectLst/>
                        </a:rPr>
                        <a:t>013</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extLst>
                  <a:ext uri="{0D108BD9-81ED-4DB2-BD59-A6C34878D82A}">
                    <a16:rowId xmlns:a16="http://schemas.microsoft.com/office/drawing/2014/main" val="10003"/>
                  </a:ext>
                </a:extLst>
              </a:tr>
              <a:tr h="209245">
                <a:tc>
                  <a:txBody>
                    <a:bodyPr/>
                    <a:lstStyle/>
                    <a:p>
                      <a:pPr marL="30480" marR="0" eaLnBrk="0" fontAlgn="base" hangingPunct="0">
                        <a:lnSpc>
                          <a:spcPts val="1015"/>
                        </a:lnSpc>
                        <a:spcBef>
                          <a:spcPts val="0"/>
                        </a:spcBef>
                        <a:spcAft>
                          <a:spcPts val="90"/>
                        </a:spcAft>
                      </a:pPr>
                      <a:r>
                        <a:rPr lang="en-US" sz="1300" dirty="0">
                          <a:solidFill>
                            <a:schemeClr val="tx2"/>
                          </a:solidFill>
                          <a:effectLst/>
                        </a:rPr>
                        <a:t>Clarke County</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tc>
                  <a:txBody>
                    <a:bodyPr/>
                    <a:lstStyle/>
                    <a:p>
                      <a:pPr marL="0" marR="30480" algn="r" eaLnBrk="0" fontAlgn="base" hangingPunct="0">
                        <a:lnSpc>
                          <a:spcPts val="1010"/>
                        </a:lnSpc>
                        <a:spcBef>
                          <a:spcPts val="0"/>
                        </a:spcBef>
                        <a:spcAft>
                          <a:spcPts val="95"/>
                        </a:spcAft>
                      </a:pPr>
                      <a:r>
                        <a:rPr lang="en-US" sz="1300" dirty="0">
                          <a:solidFill>
                            <a:schemeClr val="tx2"/>
                          </a:solidFill>
                          <a:effectLst/>
                        </a:rPr>
                        <a:t>043</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extLst>
                  <a:ext uri="{0D108BD9-81ED-4DB2-BD59-A6C34878D82A}">
                    <a16:rowId xmlns:a16="http://schemas.microsoft.com/office/drawing/2014/main" val="10004"/>
                  </a:ext>
                </a:extLst>
              </a:tr>
              <a:tr h="208408">
                <a:tc>
                  <a:txBody>
                    <a:bodyPr/>
                    <a:lstStyle/>
                    <a:p>
                      <a:pPr marL="30480" marR="0" eaLnBrk="0" fontAlgn="base" hangingPunct="0">
                        <a:lnSpc>
                          <a:spcPts val="1010"/>
                        </a:lnSpc>
                        <a:spcBef>
                          <a:spcPts val="0"/>
                        </a:spcBef>
                        <a:spcAft>
                          <a:spcPts val="70"/>
                        </a:spcAft>
                      </a:pPr>
                      <a:r>
                        <a:rPr lang="en-US" sz="1300" dirty="0">
                          <a:solidFill>
                            <a:schemeClr val="tx2"/>
                          </a:solidFill>
                          <a:effectLst/>
                        </a:rPr>
                        <a:t>Fairfax City</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tc>
                  <a:txBody>
                    <a:bodyPr/>
                    <a:lstStyle/>
                    <a:p>
                      <a:pPr marL="0" marR="30480" algn="r" eaLnBrk="0" fontAlgn="base" hangingPunct="0">
                        <a:lnSpc>
                          <a:spcPts val="1010"/>
                        </a:lnSpc>
                        <a:spcBef>
                          <a:spcPts val="0"/>
                        </a:spcBef>
                        <a:spcAft>
                          <a:spcPts val="70"/>
                        </a:spcAft>
                      </a:pPr>
                      <a:r>
                        <a:rPr lang="en-US" sz="1300" dirty="0">
                          <a:solidFill>
                            <a:schemeClr val="tx2"/>
                          </a:solidFill>
                          <a:effectLst/>
                        </a:rPr>
                        <a:t>600</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extLst>
                  <a:ext uri="{0D108BD9-81ED-4DB2-BD59-A6C34878D82A}">
                    <a16:rowId xmlns:a16="http://schemas.microsoft.com/office/drawing/2014/main" val="10005"/>
                  </a:ext>
                </a:extLst>
              </a:tr>
              <a:tr h="205060">
                <a:tc>
                  <a:txBody>
                    <a:bodyPr/>
                    <a:lstStyle/>
                    <a:p>
                      <a:pPr marL="30480" marR="0" eaLnBrk="0" fontAlgn="base" hangingPunct="0">
                        <a:lnSpc>
                          <a:spcPts val="1040"/>
                        </a:lnSpc>
                        <a:spcBef>
                          <a:spcPts val="0"/>
                        </a:spcBef>
                        <a:spcAft>
                          <a:spcPts val="45"/>
                        </a:spcAft>
                      </a:pPr>
                      <a:r>
                        <a:rPr lang="en-US" sz="1300" dirty="0">
                          <a:solidFill>
                            <a:schemeClr val="tx2"/>
                          </a:solidFill>
                          <a:effectLst/>
                        </a:rPr>
                        <a:t>Fairfax County</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tc>
                  <a:txBody>
                    <a:bodyPr/>
                    <a:lstStyle/>
                    <a:p>
                      <a:pPr marL="0" marR="30480" algn="r" eaLnBrk="0" fontAlgn="base" hangingPunct="0">
                        <a:lnSpc>
                          <a:spcPts val="1010"/>
                        </a:lnSpc>
                        <a:spcBef>
                          <a:spcPts val="0"/>
                        </a:spcBef>
                        <a:spcAft>
                          <a:spcPts val="75"/>
                        </a:spcAft>
                      </a:pPr>
                      <a:r>
                        <a:rPr lang="en-US" sz="1300" dirty="0">
                          <a:solidFill>
                            <a:schemeClr val="tx2"/>
                          </a:solidFill>
                          <a:effectLst/>
                        </a:rPr>
                        <a:t>059</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extLst>
                  <a:ext uri="{0D108BD9-81ED-4DB2-BD59-A6C34878D82A}">
                    <a16:rowId xmlns:a16="http://schemas.microsoft.com/office/drawing/2014/main" val="10006"/>
                  </a:ext>
                </a:extLst>
              </a:tr>
              <a:tr h="209245">
                <a:tc>
                  <a:txBody>
                    <a:bodyPr/>
                    <a:lstStyle/>
                    <a:p>
                      <a:pPr marL="30480" marR="0" eaLnBrk="0" fontAlgn="base" hangingPunct="0">
                        <a:lnSpc>
                          <a:spcPts val="1010"/>
                        </a:lnSpc>
                        <a:spcBef>
                          <a:spcPts val="0"/>
                        </a:spcBef>
                        <a:spcAft>
                          <a:spcPts val="50"/>
                        </a:spcAft>
                      </a:pPr>
                      <a:r>
                        <a:rPr lang="en-US" sz="1300" dirty="0">
                          <a:solidFill>
                            <a:schemeClr val="tx2"/>
                          </a:solidFill>
                          <a:effectLst/>
                        </a:rPr>
                        <a:t>Falls Church City</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tc>
                  <a:txBody>
                    <a:bodyPr/>
                    <a:lstStyle/>
                    <a:p>
                      <a:pPr marL="0" marR="30480" algn="r" eaLnBrk="0" fontAlgn="base" hangingPunct="0">
                        <a:lnSpc>
                          <a:spcPts val="1010"/>
                        </a:lnSpc>
                        <a:spcBef>
                          <a:spcPts val="0"/>
                        </a:spcBef>
                        <a:spcAft>
                          <a:spcPts val="50"/>
                        </a:spcAft>
                      </a:pPr>
                      <a:r>
                        <a:rPr lang="en-US" sz="1300" dirty="0">
                          <a:solidFill>
                            <a:schemeClr val="tx2"/>
                          </a:solidFill>
                          <a:effectLst/>
                        </a:rPr>
                        <a:t>610</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extLst>
                  <a:ext uri="{0D108BD9-81ED-4DB2-BD59-A6C34878D82A}">
                    <a16:rowId xmlns:a16="http://schemas.microsoft.com/office/drawing/2014/main" val="10007"/>
                  </a:ext>
                </a:extLst>
              </a:tr>
              <a:tr h="204223">
                <a:tc>
                  <a:txBody>
                    <a:bodyPr/>
                    <a:lstStyle/>
                    <a:p>
                      <a:pPr marL="30480" marR="0" eaLnBrk="0" fontAlgn="base" hangingPunct="0">
                        <a:lnSpc>
                          <a:spcPts val="1010"/>
                        </a:lnSpc>
                        <a:spcBef>
                          <a:spcPts val="0"/>
                        </a:spcBef>
                        <a:spcAft>
                          <a:spcPts val="45"/>
                        </a:spcAft>
                      </a:pPr>
                      <a:r>
                        <a:rPr lang="en-US" sz="1300" dirty="0">
                          <a:solidFill>
                            <a:schemeClr val="tx2"/>
                          </a:solidFill>
                          <a:effectLst/>
                        </a:rPr>
                        <a:t>Fauquier County</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tc>
                  <a:txBody>
                    <a:bodyPr/>
                    <a:lstStyle/>
                    <a:p>
                      <a:pPr marL="0" marR="30480" algn="r" eaLnBrk="0" fontAlgn="base" hangingPunct="0">
                        <a:lnSpc>
                          <a:spcPts val="1010"/>
                        </a:lnSpc>
                        <a:spcBef>
                          <a:spcPts val="0"/>
                        </a:spcBef>
                        <a:spcAft>
                          <a:spcPts val="45"/>
                        </a:spcAft>
                      </a:pPr>
                      <a:r>
                        <a:rPr lang="en-US" sz="1300" dirty="0">
                          <a:solidFill>
                            <a:schemeClr val="tx2"/>
                          </a:solidFill>
                          <a:effectLst/>
                        </a:rPr>
                        <a:t>061</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extLst>
                  <a:ext uri="{0D108BD9-81ED-4DB2-BD59-A6C34878D82A}">
                    <a16:rowId xmlns:a16="http://schemas.microsoft.com/office/drawing/2014/main" val="10008"/>
                  </a:ext>
                </a:extLst>
              </a:tr>
              <a:tr h="322365">
                <a:tc>
                  <a:txBody>
                    <a:bodyPr/>
                    <a:lstStyle/>
                    <a:p>
                      <a:pPr marL="30480" marR="0" eaLnBrk="0" fontAlgn="base" hangingPunct="0">
                        <a:lnSpc>
                          <a:spcPts val="1015"/>
                        </a:lnSpc>
                        <a:spcBef>
                          <a:spcPts val="0"/>
                        </a:spcBef>
                        <a:spcAft>
                          <a:spcPts val="95"/>
                        </a:spcAft>
                      </a:pPr>
                      <a:r>
                        <a:rPr lang="en-US" sz="1300" dirty="0">
                          <a:solidFill>
                            <a:schemeClr val="tx2"/>
                          </a:solidFill>
                          <a:effectLst/>
                        </a:rPr>
                        <a:t>Fredericksburg City</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tc>
                  <a:txBody>
                    <a:bodyPr/>
                    <a:lstStyle/>
                    <a:p>
                      <a:pPr marL="0" marR="30480" algn="r" eaLnBrk="0" fontAlgn="base" hangingPunct="0">
                        <a:lnSpc>
                          <a:spcPts val="1010"/>
                        </a:lnSpc>
                        <a:spcBef>
                          <a:spcPts val="0"/>
                        </a:spcBef>
                        <a:spcAft>
                          <a:spcPts val="100"/>
                        </a:spcAft>
                      </a:pPr>
                      <a:r>
                        <a:rPr lang="en-US" sz="1300" dirty="0">
                          <a:solidFill>
                            <a:schemeClr val="tx2"/>
                          </a:solidFill>
                          <a:effectLst/>
                        </a:rPr>
                        <a:t>630</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extLst>
                  <a:ext uri="{0D108BD9-81ED-4DB2-BD59-A6C34878D82A}">
                    <a16:rowId xmlns:a16="http://schemas.microsoft.com/office/drawing/2014/main" val="10009"/>
                  </a:ext>
                </a:extLst>
              </a:tr>
              <a:tr h="205060">
                <a:tc>
                  <a:txBody>
                    <a:bodyPr/>
                    <a:lstStyle/>
                    <a:p>
                      <a:pPr marL="30480" marR="0" eaLnBrk="0" fontAlgn="base" hangingPunct="0">
                        <a:lnSpc>
                          <a:spcPts val="1015"/>
                        </a:lnSpc>
                        <a:spcBef>
                          <a:spcPts val="0"/>
                        </a:spcBef>
                        <a:spcAft>
                          <a:spcPts val="90"/>
                        </a:spcAft>
                      </a:pPr>
                      <a:r>
                        <a:rPr lang="en-US" sz="1300" dirty="0">
                          <a:solidFill>
                            <a:schemeClr val="tx2"/>
                          </a:solidFill>
                          <a:effectLst/>
                        </a:rPr>
                        <a:t>Loudoun County</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tc>
                  <a:txBody>
                    <a:bodyPr/>
                    <a:lstStyle/>
                    <a:p>
                      <a:pPr marL="0" marR="30480" algn="r" eaLnBrk="0" fontAlgn="base" hangingPunct="0">
                        <a:lnSpc>
                          <a:spcPts val="1010"/>
                        </a:lnSpc>
                        <a:spcBef>
                          <a:spcPts val="0"/>
                        </a:spcBef>
                        <a:spcAft>
                          <a:spcPts val="95"/>
                        </a:spcAft>
                      </a:pPr>
                      <a:r>
                        <a:rPr lang="en-US" sz="1300" dirty="0">
                          <a:solidFill>
                            <a:schemeClr val="tx2"/>
                          </a:solidFill>
                          <a:effectLst/>
                        </a:rPr>
                        <a:t>107</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extLst>
                  <a:ext uri="{0D108BD9-81ED-4DB2-BD59-A6C34878D82A}">
                    <a16:rowId xmlns:a16="http://schemas.microsoft.com/office/drawing/2014/main" val="10010"/>
                  </a:ext>
                </a:extLst>
              </a:tr>
              <a:tr h="208408">
                <a:tc>
                  <a:txBody>
                    <a:bodyPr/>
                    <a:lstStyle/>
                    <a:p>
                      <a:pPr marL="30480" marR="0" eaLnBrk="0" fontAlgn="base" hangingPunct="0">
                        <a:lnSpc>
                          <a:spcPts val="1010"/>
                        </a:lnSpc>
                        <a:spcBef>
                          <a:spcPts val="0"/>
                        </a:spcBef>
                        <a:spcAft>
                          <a:spcPts val="70"/>
                        </a:spcAft>
                      </a:pPr>
                      <a:r>
                        <a:rPr lang="en-US" sz="1300" dirty="0">
                          <a:solidFill>
                            <a:schemeClr val="tx2"/>
                          </a:solidFill>
                          <a:effectLst/>
                        </a:rPr>
                        <a:t>Manassas City</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tc>
                  <a:txBody>
                    <a:bodyPr/>
                    <a:lstStyle/>
                    <a:p>
                      <a:pPr marL="0" marR="30480" algn="r" eaLnBrk="0" fontAlgn="base" hangingPunct="0">
                        <a:lnSpc>
                          <a:spcPts val="1010"/>
                        </a:lnSpc>
                        <a:spcBef>
                          <a:spcPts val="0"/>
                        </a:spcBef>
                        <a:spcAft>
                          <a:spcPts val="70"/>
                        </a:spcAft>
                      </a:pPr>
                      <a:r>
                        <a:rPr lang="en-US" sz="1300" dirty="0">
                          <a:solidFill>
                            <a:schemeClr val="tx2"/>
                          </a:solidFill>
                          <a:effectLst/>
                        </a:rPr>
                        <a:t>683</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extLst>
                  <a:ext uri="{0D108BD9-81ED-4DB2-BD59-A6C34878D82A}">
                    <a16:rowId xmlns:a16="http://schemas.microsoft.com/office/drawing/2014/main" val="10011"/>
                  </a:ext>
                </a:extLst>
              </a:tr>
              <a:tr h="322365">
                <a:tc>
                  <a:txBody>
                    <a:bodyPr/>
                    <a:lstStyle/>
                    <a:p>
                      <a:pPr marL="30480" marR="0" eaLnBrk="0" fontAlgn="base" hangingPunct="0">
                        <a:lnSpc>
                          <a:spcPts val="1035"/>
                        </a:lnSpc>
                        <a:spcBef>
                          <a:spcPts val="0"/>
                        </a:spcBef>
                        <a:spcAft>
                          <a:spcPts val="45"/>
                        </a:spcAft>
                      </a:pPr>
                      <a:r>
                        <a:rPr lang="en-US" sz="1300" dirty="0">
                          <a:solidFill>
                            <a:schemeClr val="tx2"/>
                          </a:solidFill>
                          <a:effectLst/>
                        </a:rPr>
                        <a:t>Manassas Park City</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tc>
                  <a:txBody>
                    <a:bodyPr/>
                    <a:lstStyle/>
                    <a:p>
                      <a:pPr marL="0" marR="30480" algn="r" eaLnBrk="0" fontAlgn="base" hangingPunct="0">
                        <a:lnSpc>
                          <a:spcPts val="1010"/>
                        </a:lnSpc>
                        <a:spcBef>
                          <a:spcPts val="0"/>
                        </a:spcBef>
                        <a:spcAft>
                          <a:spcPts val="70"/>
                        </a:spcAft>
                      </a:pPr>
                      <a:r>
                        <a:rPr lang="en-US" sz="1300" dirty="0">
                          <a:solidFill>
                            <a:schemeClr val="tx2"/>
                          </a:solidFill>
                          <a:effectLst/>
                        </a:rPr>
                        <a:t>685</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extLst>
                  <a:ext uri="{0D108BD9-81ED-4DB2-BD59-A6C34878D82A}">
                    <a16:rowId xmlns:a16="http://schemas.microsoft.com/office/drawing/2014/main" val="10012"/>
                  </a:ext>
                </a:extLst>
              </a:tr>
              <a:tr h="322365">
                <a:tc>
                  <a:txBody>
                    <a:bodyPr/>
                    <a:lstStyle/>
                    <a:p>
                      <a:pPr marL="30480" marR="0" eaLnBrk="0" fontAlgn="base" hangingPunct="0">
                        <a:lnSpc>
                          <a:spcPts val="1015"/>
                        </a:lnSpc>
                        <a:spcBef>
                          <a:spcPts val="0"/>
                        </a:spcBef>
                        <a:spcAft>
                          <a:spcPts val="45"/>
                        </a:spcAft>
                      </a:pPr>
                      <a:r>
                        <a:rPr lang="en-US" sz="1300" dirty="0">
                          <a:solidFill>
                            <a:schemeClr val="tx2"/>
                          </a:solidFill>
                          <a:effectLst/>
                        </a:rPr>
                        <a:t>Prince William County</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tc>
                  <a:txBody>
                    <a:bodyPr/>
                    <a:lstStyle/>
                    <a:p>
                      <a:pPr marL="0" marR="30480" algn="r" eaLnBrk="0" fontAlgn="base" hangingPunct="0">
                        <a:lnSpc>
                          <a:spcPts val="1010"/>
                        </a:lnSpc>
                        <a:spcBef>
                          <a:spcPts val="0"/>
                        </a:spcBef>
                        <a:spcAft>
                          <a:spcPts val="50"/>
                        </a:spcAft>
                      </a:pPr>
                      <a:r>
                        <a:rPr lang="en-US" sz="1300" dirty="0">
                          <a:solidFill>
                            <a:schemeClr val="tx2"/>
                          </a:solidFill>
                          <a:effectLst/>
                        </a:rPr>
                        <a:t>153</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extLst>
                  <a:ext uri="{0D108BD9-81ED-4DB2-BD59-A6C34878D82A}">
                    <a16:rowId xmlns:a16="http://schemas.microsoft.com/office/drawing/2014/main" val="10013"/>
                  </a:ext>
                </a:extLst>
              </a:tr>
              <a:tr h="322365">
                <a:tc>
                  <a:txBody>
                    <a:bodyPr/>
                    <a:lstStyle/>
                    <a:p>
                      <a:pPr marL="30480" marR="0" eaLnBrk="0" fontAlgn="base" hangingPunct="0">
                        <a:lnSpc>
                          <a:spcPts val="1010"/>
                        </a:lnSpc>
                        <a:spcBef>
                          <a:spcPts val="0"/>
                        </a:spcBef>
                        <a:spcAft>
                          <a:spcPts val="20"/>
                        </a:spcAft>
                      </a:pPr>
                      <a:r>
                        <a:rPr lang="en-US" sz="1300" dirty="0">
                          <a:solidFill>
                            <a:schemeClr val="tx2"/>
                          </a:solidFill>
                          <a:effectLst/>
                        </a:rPr>
                        <a:t>Spotsylvania County</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tc>
                  <a:txBody>
                    <a:bodyPr/>
                    <a:lstStyle/>
                    <a:p>
                      <a:pPr marL="0" marR="30480" algn="r" eaLnBrk="0" fontAlgn="base" hangingPunct="0">
                        <a:lnSpc>
                          <a:spcPts val="1010"/>
                        </a:lnSpc>
                        <a:spcBef>
                          <a:spcPts val="0"/>
                        </a:spcBef>
                        <a:spcAft>
                          <a:spcPts val="20"/>
                        </a:spcAft>
                      </a:pPr>
                      <a:r>
                        <a:rPr lang="en-US" sz="1300" dirty="0">
                          <a:solidFill>
                            <a:schemeClr val="tx2"/>
                          </a:solidFill>
                          <a:effectLst/>
                        </a:rPr>
                        <a:t>177</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extLst>
                  <a:ext uri="{0D108BD9-81ED-4DB2-BD59-A6C34878D82A}">
                    <a16:rowId xmlns:a16="http://schemas.microsoft.com/office/drawing/2014/main" val="10014"/>
                  </a:ext>
                </a:extLst>
              </a:tr>
              <a:tr h="243743">
                <a:tc>
                  <a:txBody>
                    <a:bodyPr/>
                    <a:lstStyle/>
                    <a:p>
                      <a:pPr marL="30480" marR="0" eaLnBrk="0" fontAlgn="base" hangingPunct="0">
                        <a:lnSpc>
                          <a:spcPts val="1015"/>
                        </a:lnSpc>
                        <a:spcBef>
                          <a:spcPts val="0"/>
                        </a:spcBef>
                        <a:spcAft>
                          <a:spcPts val="95"/>
                        </a:spcAft>
                      </a:pPr>
                      <a:r>
                        <a:rPr lang="en-US" sz="1300">
                          <a:solidFill>
                            <a:schemeClr val="tx2"/>
                          </a:solidFill>
                          <a:effectLst/>
                        </a:rPr>
                        <a:t>Stafford County</a:t>
                      </a:r>
                      <a:endParaRPr lang="en-US" sz="130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tc>
                  <a:txBody>
                    <a:bodyPr/>
                    <a:lstStyle/>
                    <a:p>
                      <a:pPr marL="0" marR="30480" algn="r" eaLnBrk="0" fontAlgn="base" hangingPunct="0">
                        <a:lnSpc>
                          <a:spcPts val="1010"/>
                        </a:lnSpc>
                        <a:spcBef>
                          <a:spcPts val="0"/>
                        </a:spcBef>
                        <a:spcAft>
                          <a:spcPts val="100"/>
                        </a:spcAft>
                      </a:pPr>
                      <a:r>
                        <a:rPr lang="en-US" sz="1300" dirty="0">
                          <a:solidFill>
                            <a:schemeClr val="tx2"/>
                          </a:solidFill>
                          <a:effectLst/>
                        </a:rPr>
                        <a:t>179</a:t>
                      </a:r>
                      <a:endParaRPr lang="en-US" sz="1300" dirty="0">
                        <a:solidFill>
                          <a:schemeClr val="tx2"/>
                        </a:solidFill>
                        <a:effectLst/>
                        <a:latin typeface="Arial" panose="020B0604020202020204" pitchFamily="34" charset="0"/>
                        <a:ea typeface="Calibri"/>
                        <a:cs typeface="Arial" panose="020B0604020202020204" pitchFamily="34" charset="0"/>
                      </a:endParaRPr>
                    </a:p>
                  </a:txBody>
                  <a:tcPr marL="0" marR="0" marT="0" marB="0" anchor="ctr"/>
                </a:tc>
                <a:extLst>
                  <a:ext uri="{0D108BD9-81ED-4DB2-BD59-A6C34878D82A}">
                    <a16:rowId xmlns:a16="http://schemas.microsoft.com/office/drawing/2014/main" val="10015"/>
                  </a:ext>
                </a:extLst>
              </a:tr>
            </a:tbl>
          </a:graphicData>
        </a:graphic>
      </p:graphicFrame>
      <p:sp>
        <p:nvSpPr>
          <p:cNvPr id="5" name="Rectangle 3"/>
          <p:cNvSpPr>
            <a:spLocks noChangeArrowheads="1"/>
          </p:cNvSpPr>
          <p:nvPr/>
        </p:nvSpPr>
        <p:spPr bwMode="auto">
          <a:xfrm>
            <a:off x="228600" y="990600"/>
            <a:ext cx="86868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2"/>
                </a:solidFill>
                <a:effectLst/>
                <a:ea typeface="Calibri" pitchFamily="34" charset="0"/>
                <a:cs typeface="Calibri" pitchFamily="34" charset="0"/>
              </a:rPr>
              <a:t>For purposes of billing rates provided under the Waivers, the localities below are considered "Northern Virginia" (NOVA). Any city/county not included should be considered "Rest of State" (ROS) and billed accordingly (per FY 2015 FMR localities for Northern Virginia). </a:t>
            </a:r>
            <a:endParaRPr kumimoji="0" lang="en-US" altLang="en-US" sz="2400" b="0" i="0" u="none" strike="noStrike" cap="none" normalizeH="0" baseline="0" dirty="0" smtClean="0">
              <a:ln>
                <a:noFill/>
              </a:ln>
              <a:solidFill>
                <a:schemeClr val="tx2"/>
              </a:solidFill>
              <a:effectLst/>
              <a:cs typeface="Arial" pitchFamily="34" charset="0"/>
            </a:endParaRPr>
          </a:p>
        </p:txBody>
      </p:sp>
    </p:spTree>
    <p:extLst>
      <p:ext uri="{BB962C8B-B14F-4D97-AF65-F5344CB8AC3E}">
        <p14:creationId xmlns:p14="http://schemas.microsoft.com/office/powerpoint/2010/main" val="22846421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Monthly Reimbursement </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808773079"/>
              </p:ext>
            </p:extLst>
          </p:nvPr>
        </p:nvGraphicFramePr>
        <p:xfrm>
          <a:off x="533400" y="838200"/>
          <a:ext cx="8077200" cy="2956560"/>
        </p:xfrm>
        <a:graphic>
          <a:graphicData uri="http://schemas.openxmlformats.org/drawingml/2006/table">
            <a:tbl>
              <a:tblPr firstRow="1" bandRow="1">
                <a:tableStyleId>{5C22544A-7EE6-4342-B048-85BDC9FD1C3A}</a:tableStyleId>
              </a:tblPr>
              <a:tblGrid>
                <a:gridCol w="426720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152400">
                <a:tc>
                  <a:txBody>
                    <a:bodyPr/>
                    <a:lstStyle/>
                    <a:p>
                      <a:r>
                        <a:rPr lang="en-US" sz="1400" dirty="0" smtClean="0"/>
                        <a:t>Rent/Utilities Reimbursement</a:t>
                      </a:r>
                      <a:endParaRPr lang="en-US" sz="1400" dirty="0"/>
                    </a:p>
                  </a:txBody>
                  <a:tcPr/>
                </a:tc>
                <a:tc>
                  <a:txBody>
                    <a:bodyPr/>
                    <a:lstStyle/>
                    <a:p>
                      <a:r>
                        <a:rPr lang="en-US" sz="1400" dirty="0" smtClean="0"/>
                        <a:t>Rest of</a:t>
                      </a:r>
                      <a:r>
                        <a:rPr lang="en-US" sz="1400" baseline="0" dirty="0" smtClean="0"/>
                        <a:t> State(ROS)</a:t>
                      </a:r>
                      <a:endParaRPr lang="en-US" sz="1400" dirty="0"/>
                    </a:p>
                  </a:txBody>
                  <a:tcPr/>
                </a:tc>
                <a:tc>
                  <a:txBody>
                    <a:bodyPr/>
                    <a:lstStyle/>
                    <a:p>
                      <a:r>
                        <a:rPr lang="en-US" sz="1400" dirty="0" smtClean="0"/>
                        <a:t>N. Virginia </a:t>
                      </a:r>
                    </a:p>
                    <a:p>
                      <a:r>
                        <a:rPr lang="en-US" sz="1400" dirty="0" smtClean="0"/>
                        <a:t>(NOVA)</a:t>
                      </a:r>
                      <a:endParaRPr lang="en-US" sz="1400" dirty="0"/>
                    </a:p>
                  </a:txBody>
                  <a:tcPr/>
                </a:tc>
                <a:extLst>
                  <a:ext uri="{0D108BD9-81ED-4DB2-BD59-A6C34878D82A}">
                    <a16:rowId xmlns:a16="http://schemas.microsoft.com/office/drawing/2014/main" val="10000"/>
                  </a:ext>
                </a:extLst>
              </a:tr>
              <a:tr h="1130300">
                <a:tc>
                  <a:txBody>
                    <a:bodyPr/>
                    <a:lstStyle/>
                    <a:p>
                      <a:r>
                        <a:rPr lang="en-US" sz="1400" b="1" dirty="0" smtClean="0">
                          <a:solidFill>
                            <a:schemeClr val="tx2"/>
                          </a:solidFill>
                        </a:rPr>
                        <a:t>Maximum reimbursement</a:t>
                      </a:r>
                      <a:r>
                        <a:rPr lang="en-US" sz="1400" b="1" baseline="0" dirty="0" smtClean="0">
                          <a:solidFill>
                            <a:schemeClr val="tx2"/>
                          </a:solidFill>
                        </a:rPr>
                        <a:t> is up to 50% of the roommate’s rent </a:t>
                      </a:r>
                      <a:r>
                        <a:rPr lang="en-US" sz="1400" b="0" baseline="0" dirty="0" smtClean="0">
                          <a:solidFill>
                            <a:schemeClr val="tx2"/>
                          </a:solidFill>
                        </a:rPr>
                        <a:t>per month, not to exceed the maximum rate allowable for the ROS and Northern Virginia.  </a:t>
                      </a:r>
                    </a:p>
                    <a:p>
                      <a:endParaRPr lang="en-US" sz="1400" b="0" baseline="0" dirty="0" smtClean="0">
                        <a:solidFill>
                          <a:schemeClr val="tx2"/>
                        </a:solidFill>
                      </a:endParaRPr>
                    </a:p>
                    <a:p>
                      <a:r>
                        <a:rPr lang="en-US" sz="1400" b="0" baseline="0" dirty="0" smtClean="0">
                          <a:solidFill>
                            <a:schemeClr val="tx2"/>
                          </a:solidFill>
                        </a:rPr>
                        <a:t>Maximum reimbursement for utilities (under rate methodology) is </a:t>
                      </a:r>
                      <a:r>
                        <a:rPr lang="en-US" sz="1400" b="1" baseline="0" dirty="0" smtClean="0">
                          <a:solidFill>
                            <a:schemeClr val="tx2"/>
                          </a:solidFill>
                        </a:rPr>
                        <a:t>up to $100.00 per month for the roommate’s portion.</a:t>
                      </a:r>
                    </a:p>
                    <a:p>
                      <a:endParaRPr lang="en-US" sz="1400" b="0" baseline="0" dirty="0" smtClean="0">
                        <a:solidFill>
                          <a:schemeClr val="tx2"/>
                        </a:solidFill>
                      </a:endParaRPr>
                    </a:p>
                    <a:p>
                      <a:r>
                        <a:rPr lang="en-US" sz="1400" b="0" baseline="0" dirty="0" smtClean="0">
                          <a:solidFill>
                            <a:srgbClr val="FF0000"/>
                          </a:solidFill>
                        </a:rPr>
                        <a:t>If all of the </a:t>
                      </a:r>
                      <a:r>
                        <a:rPr lang="en-US" sz="1400" b="1" baseline="0" dirty="0" smtClean="0">
                          <a:solidFill>
                            <a:srgbClr val="FF0000"/>
                          </a:solidFill>
                        </a:rPr>
                        <a:t>utilities</a:t>
                      </a:r>
                      <a:r>
                        <a:rPr lang="en-US" sz="1400" b="0" baseline="0" dirty="0" smtClean="0">
                          <a:solidFill>
                            <a:srgbClr val="FF0000"/>
                          </a:solidFill>
                        </a:rPr>
                        <a:t> are included </a:t>
                      </a:r>
                      <a:r>
                        <a:rPr lang="en-US" sz="1400" b="1" baseline="0" dirty="0" smtClean="0">
                          <a:solidFill>
                            <a:srgbClr val="FF0000"/>
                          </a:solidFill>
                        </a:rPr>
                        <a:t>in the rent they are not reimbursable </a:t>
                      </a:r>
                      <a:r>
                        <a:rPr lang="en-US" sz="1400" b="0" baseline="0" dirty="0" smtClean="0">
                          <a:solidFill>
                            <a:srgbClr val="FF0000"/>
                          </a:solidFill>
                        </a:rPr>
                        <a:t>under the Shared Living Service.</a:t>
                      </a:r>
                      <a:endParaRPr lang="en-US" sz="1400" b="0" dirty="0">
                        <a:solidFill>
                          <a:srgbClr val="FF0000"/>
                        </a:solidFill>
                      </a:endParaRPr>
                    </a:p>
                  </a:txBody>
                  <a:tcPr/>
                </a:tc>
                <a:tc>
                  <a:txBody>
                    <a:bodyPr/>
                    <a:lstStyle/>
                    <a:p>
                      <a:r>
                        <a:rPr lang="en-US" sz="1400" b="1" dirty="0" smtClean="0">
                          <a:solidFill>
                            <a:srgbClr val="FF0000"/>
                          </a:solidFill>
                        </a:rPr>
                        <a:t>$553.50</a:t>
                      </a:r>
                    </a:p>
                    <a:p>
                      <a:r>
                        <a:rPr lang="en-US" sz="1400" b="1" dirty="0" smtClean="0">
                          <a:solidFill>
                            <a:schemeClr val="tx2"/>
                          </a:solidFill>
                        </a:rPr>
                        <a:t>(maximum reimbursement for 50% of rent)</a:t>
                      </a:r>
                      <a:endParaRPr lang="en-US" sz="1400" dirty="0">
                        <a:solidFill>
                          <a:schemeClr val="tx2"/>
                        </a:solidFill>
                      </a:endParaRPr>
                    </a:p>
                  </a:txBody>
                  <a:tcPr/>
                </a:tc>
                <a:tc>
                  <a:txBody>
                    <a:bodyPr/>
                    <a:lstStyle/>
                    <a:p>
                      <a:r>
                        <a:rPr lang="en-US" sz="1400" b="1" dirty="0" smtClean="0">
                          <a:solidFill>
                            <a:srgbClr val="FF0000"/>
                          </a:solidFill>
                        </a:rPr>
                        <a:t>$729.00</a:t>
                      </a:r>
                    </a:p>
                    <a:p>
                      <a:r>
                        <a:rPr lang="en-US" sz="1400" b="1" dirty="0" smtClean="0">
                          <a:solidFill>
                            <a:schemeClr val="tx2"/>
                          </a:solidFill>
                        </a:rPr>
                        <a:t>(maximum</a:t>
                      </a:r>
                      <a:r>
                        <a:rPr lang="en-US" sz="1400" b="1" baseline="0" dirty="0" smtClean="0">
                          <a:solidFill>
                            <a:schemeClr val="tx2"/>
                          </a:solidFill>
                        </a:rPr>
                        <a:t> reimbursement for 50% of rent)</a:t>
                      </a:r>
                      <a:endParaRPr lang="en-US" sz="1400" b="1" dirty="0">
                        <a:solidFill>
                          <a:schemeClr val="tx2"/>
                        </a:solidFill>
                      </a:endParaRPr>
                    </a:p>
                  </a:txBody>
                  <a:tcPr/>
                </a:tc>
                <a:extLst>
                  <a:ext uri="{0D108BD9-81ED-4DB2-BD59-A6C34878D82A}">
                    <a16:rowId xmlns:a16="http://schemas.microsoft.com/office/drawing/2014/main" val="10001"/>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021110394"/>
              </p:ext>
            </p:extLst>
          </p:nvPr>
        </p:nvGraphicFramePr>
        <p:xfrm>
          <a:off x="533400" y="3886200"/>
          <a:ext cx="8077200" cy="2230653"/>
        </p:xfrm>
        <a:graphic>
          <a:graphicData uri="http://schemas.openxmlformats.org/drawingml/2006/table">
            <a:tbl>
              <a:tblPr firstRow="1" bandRow="1">
                <a:tableStyleId>{5C22544A-7EE6-4342-B048-85BDC9FD1C3A}</a:tableStyleId>
              </a:tblPr>
              <a:tblGrid>
                <a:gridCol w="2361028">
                  <a:extLst>
                    <a:ext uri="{9D8B030D-6E8A-4147-A177-3AD203B41FA5}">
                      <a16:colId xmlns:a16="http://schemas.microsoft.com/office/drawing/2014/main" val="20000"/>
                    </a:ext>
                  </a:extLst>
                </a:gridCol>
                <a:gridCol w="5716172">
                  <a:extLst>
                    <a:ext uri="{9D8B030D-6E8A-4147-A177-3AD203B41FA5}">
                      <a16:colId xmlns:a16="http://schemas.microsoft.com/office/drawing/2014/main" val="20001"/>
                    </a:ext>
                  </a:extLst>
                </a:gridCol>
              </a:tblGrid>
              <a:tr h="430070">
                <a:tc>
                  <a:txBody>
                    <a:bodyPr/>
                    <a:lstStyle/>
                    <a:p>
                      <a:r>
                        <a:rPr lang="en-US" sz="1400" dirty="0" smtClean="0"/>
                        <a:t>Expense</a:t>
                      </a:r>
                      <a:endParaRPr lang="en-US" sz="1400" dirty="0"/>
                    </a:p>
                  </a:txBody>
                  <a:tcPr/>
                </a:tc>
                <a:tc>
                  <a:txBody>
                    <a:bodyPr/>
                    <a:lstStyle/>
                    <a:p>
                      <a:r>
                        <a:rPr lang="en-US" sz="1400" dirty="0" smtClean="0"/>
                        <a:t>Monthly Reimbursement</a:t>
                      </a:r>
                      <a:r>
                        <a:rPr lang="en-US" sz="1400" baseline="0" dirty="0" smtClean="0"/>
                        <a:t> Amount</a:t>
                      </a:r>
                      <a:endParaRPr lang="en-US" sz="1400" dirty="0"/>
                    </a:p>
                  </a:txBody>
                  <a:tcPr/>
                </a:tc>
                <a:extLst>
                  <a:ext uri="{0D108BD9-81ED-4DB2-BD59-A6C34878D82A}">
                    <a16:rowId xmlns:a16="http://schemas.microsoft.com/office/drawing/2014/main" val="10000"/>
                  </a:ext>
                </a:extLst>
              </a:tr>
              <a:tr h="408129">
                <a:tc>
                  <a:txBody>
                    <a:bodyPr/>
                    <a:lstStyle/>
                    <a:p>
                      <a:r>
                        <a:rPr lang="en-US" sz="1400" dirty="0" smtClean="0">
                          <a:solidFill>
                            <a:schemeClr val="tx2"/>
                          </a:solidFill>
                        </a:rPr>
                        <a:t>Internet Service</a:t>
                      </a:r>
                      <a:endParaRPr lang="en-US" sz="1400" dirty="0">
                        <a:solidFill>
                          <a:schemeClr val="tx2"/>
                        </a:solidFill>
                      </a:endParaRPr>
                    </a:p>
                  </a:txBody>
                  <a:tcPr/>
                </a:tc>
                <a:tc>
                  <a:txBody>
                    <a:bodyPr/>
                    <a:lstStyle/>
                    <a:p>
                      <a:r>
                        <a:rPr lang="en-US" sz="1400" b="1" dirty="0" smtClean="0">
                          <a:solidFill>
                            <a:srgbClr val="FF0000"/>
                          </a:solidFill>
                        </a:rPr>
                        <a:t>$25.00</a:t>
                      </a:r>
                      <a:r>
                        <a:rPr lang="en-US" sz="1400" b="1" baseline="0" dirty="0" smtClean="0">
                          <a:solidFill>
                            <a:srgbClr val="FF0000"/>
                          </a:solidFill>
                        </a:rPr>
                        <a:t> </a:t>
                      </a:r>
                      <a:r>
                        <a:rPr lang="en-US" sz="1400" b="1" baseline="0" dirty="0" smtClean="0">
                          <a:solidFill>
                            <a:schemeClr val="tx2"/>
                          </a:solidFill>
                        </a:rPr>
                        <a:t>Monthly reimbursement</a:t>
                      </a:r>
                      <a:endParaRPr lang="en-US" sz="1400" b="1" dirty="0">
                        <a:solidFill>
                          <a:schemeClr val="tx2"/>
                        </a:solidFill>
                      </a:endParaRPr>
                    </a:p>
                  </a:txBody>
                  <a:tcPr/>
                </a:tc>
                <a:extLst>
                  <a:ext uri="{0D108BD9-81ED-4DB2-BD59-A6C34878D82A}">
                    <a16:rowId xmlns:a16="http://schemas.microsoft.com/office/drawing/2014/main" val="10001"/>
                  </a:ext>
                </a:extLst>
              </a:tr>
              <a:tr h="1392454">
                <a:tc>
                  <a:txBody>
                    <a:bodyPr/>
                    <a:lstStyle/>
                    <a:p>
                      <a:r>
                        <a:rPr lang="en-US" sz="1400" dirty="0" smtClean="0">
                          <a:solidFill>
                            <a:schemeClr val="tx2"/>
                          </a:solidFill>
                        </a:rPr>
                        <a:t>Food</a:t>
                      </a:r>
                      <a:endParaRPr lang="en-US" sz="1400" dirty="0">
                        <a:solidFill>
                          <a:schemeClr val="tx2"/>
                        </a:solidFill>
                      </a:endParaRPr>
                    </a:p>
                  </a:txBody>
                  <a:tcPr/>
                </a:tc>
                <a:tc>
                  <a:txBody>
                    <a:bodyPr/>
                    <a:lstStyle/>
                    <a:p>
                      <a:r>
                        <a:rPr lang="en-US" sz="1400" b="1" dirty="0" smtClean="0">
                          <a:solidFill>
                            <a:srgbClr val="FF0000"/>
                          </a:solidFill>
                        </a:rPr>
                        <a:t>$240.90 </a:t>
                      </a:r>
                      <a:r>
                        <a:rPr lang="en-US" sz="1400" b="1" dirty="0" smtClean="0">
                          <a:solidFill>
                            <a:schemeClr val="tx2"/>
                          </a:solidFill>
                        </a:rPr>
                        <a:t>Monthly Reimbursement</a:t>
                      </a:r>
                    </a:p>
                    <a:p>
                      <a:r>
                        <a:rPr lang="en-US" sz="1400" dirty="0" smtClean="0">
                          <a:solidFill>
                            <a:schemeClr val="tx2"/>
                          </a:solidFill>
                        </a:rPr>
                        <a:t>Based</a:t>
                      </a:r>
                      <a:r>
                        <a:rPr lang="en-US" sz="1400" baseline="0" dirty="0" smtClean="0">
                          <a:solidFill>
                            <a:schemeClr val="tx2"/>
                          </a:solidFill>
                        </a:rPr>
                        <a:t> on USDA Low-Cost Plan for 1 19-50 year old male, June 2015.  If the live-in roommate receives monthly SNAP benefits, the benefit amount would be deducted from the monthly reimbursement amount. </a:t>
                      </a:r>
                    </a:p>
                  </a:txBody>
                  <a:tcPr/>
                </a:tc>
                <a:extLst>
                  <a:ext uri="{0D108BD9-81ED-4DB2-BD59-A6C34878D82A}">
                    <a16:rowId xmlns:a16="http://schemas.microsoft.com/office/drawing/2014/main" val="10002"/>
                  </a:ext>
                </a:extLst>
              </a:tr>
            </a:tbl>
          </a:graphicData>
        </a:graphic>
      </p:graphicFrame>
      <p:sp>
        <p:nvSpPr>
          <p:cNvPr id="6" name="7-Point Star 5"/>
          <p:cNvSpPr/>
          <p:nvPr/>
        </p:nvSpPr>
        <p:spPr>
          <a:xfrm>
            <a:off x="7772400" y="5410200"/>
            <a:ext cx="685800" cy="609600"/>
          </a:xfrm>
          <a:prstGeom prst="star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7886699" y="5518565"/>
            <a:ext cx="609600" cy="492443"/>
          </a:xfrm>
          <a:prstGeom prst="rect">
            <a:avLst/>
          </a:prstGeom>
          <a:noFill/>
        </p:spPr>
        <p:txBody>
          <a:bodyPr wrap="square" rtlCol="0">
            <a:spAutoFit/>
          </a:bodyPr>
          <a:lstStyle/>
          <a:p>
            <a:r>
              <a:rPr lang="en-US" sz="1300" b="1" dirty="0" smtClean="0">
                <a:solidFill>
                  <a:schemeClr val="bg1"/>
                </a:solidFill>
                <a:hlinkClick r:id="rId3" action="ppaction://hlinkfile"/>
              </a:rPr>
              <a:t>Flat rate</a:t>
            </a:r>
            <a:endParaRPr lang="en-US" sz="1300" b="1" dirty="0">
              <a:solidFill>
                <a:schemeClr val="bg1"/>
              </a:solidFill>
            </a:endParaRPr>
          </a:p>
        </p:txBody>
      </p:sp>
      <p:sp>
        <p:nvSpPr>
          <p:cNvPr id="3" name="TextBox 2"/>
          <p:cNvSpPr txBox="1"/>
          <p:nvPr/>
        </p:nvSpPr>
        <p:spPr>
          <a:xfrm>
            <a:off x="511419" y="5620010"/>
            <a:ext cx="7203831" cy="523220"/>
          </a:xfrm>
          <a:prstGeom prst="rect">
            <a:avLst/>
          </a:prstGeom>
          <a:noFill/>
        </p:spPr>
        <p:txBody>
          <a:bodyPr wrap="square" rtlCol="0">
            <a:spAutoFit/>
          </a:bodyPr>
          <a:lstStyle/>
          <a:p>
            <a:r>
              <a:rPr lang="en-US" sz="1400" b="1" dirty="0" smtClean="0">
                <a:solidFill>
                  <a:srgbClr val="FF0000"/>
                </a:solidFill>
              </a:rPr>
              <a:t>NOTE: If an individual has rental assistance with Shared Living, the roommate is only eligible to be reimbursed for internet and food.</a:t>
            </a:r>
            <a:endParaRPr lang="en-US" sz="1400" b="1" dirty="0">
              <a:solidFill>
                <a:srgbClr val="FF0000"/>
              </a:solidFill>
            </a:endParaRPr>
          </a:p>
        </p:txBody>
      </p:sp>
    </p:spTree>
    <p:extLst>
      <p:ext uri="{BB962C8B-B14F-4D97-AF65-F5344CB8AC3E}">
        <p14:creationId xmlns:p14="http://schemas.microsoft.com/office/powerpoint/2010/main" val="1347151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9144000" cy="571500"/>
          </a:xfrm>
        </p:spPr>
        <p:txBody>
          <a:bodyPr>
            <a:normAutofit fontScale="90000"/>
          </a:bodyPr>
          <a:lstStyle/>
          <a:p>
            <a:r>
              <a:rPr lang="en-US" dirty="0" smtClean="0"/>
              <a:t>Shared Living Service Incentives</a:t>
            </a:r>
            <a:endParaRPr lang="en-US" dirty="0"/>
          </a:p>
        </p:txBody>
      </p:sp>
      <p:sp>
        <p:nvSpPr>
          <p:cNvPr id="3" name="Content Placeholder 2"/>
          <p:cNvSpPr>
            <a:spLocks noGrp="1"/>
          </p:cNvSpPr>
          <p:nvPr>
            <p:ph idx="1"/>
          </p:nvPr>
        </p:nvSpPr>
        <p:spPr>
          <a:xfrm>
            <a:off x="152400" y="914400"/>
            <a:ext cx="8763000" cy="5600700"/>
          </a:xfrm>
        </p:spPr>
        <p:txBody>
          <a:bodyPr>
            <a:normAutofit fontScale="25000" lnSpcReduction="20000"/>
          </a:bodyPr>
          <a:lstStyle/>
          <a:p>
            <a:pPr lvl="1">
              <a:spcBef>
                <a:spcPts val="600"/>
              </a:spcBef>
              <a:spcAft>
                <a:spcPts val="600"/>
              </a:spcAft>
              <a:buFont typeface="Arial" panose="020B0604020202020204" pitchFamily="34" charset="0"/>
              <a:buChar char="•"/>
            </a:pPr>
            <a:r>
              <a:rPr lang="en-US" sz="8000" b="1" dirty="0" smtClean="0">
                <a:solidFill>
                  <a:schemeClr val="tx2"/>
                </a:solidFill>
              </a:rPr>
              <a:t>Flexible funding </a:t>
            </a:r>
            <a:r>
              <a:rPr lang="en-US" sz="8000" dirty="0" smtClean="0">
                <a:solidFill>
                  <a:schemeClr val="tx2"/>
                </a:solidFill>
              </a:rPr>
              <a:t>may be accessed by the Shared Living Provider. These funds can be used to cover the costs required to initiate the service for an individual (one time) no more than 60 days prior to service authorization (at SC rate). </a:t>
            </a:r>
          </a:p>
          <a:p>
            <a:pPr lvl="1">
              <a:spcBef>
                <a:spcPts val="600"/>
              </a:spcBef>
              <a:spcAft>
                <a:spcPts val="600"/>
              </a:spcAft>
              <a:buFont typeface="Arial" panose="020B0604020202020204" pitchFamily="34" charset="0"/>
              <a:buChar char="•"/>
            </a:pPr>
            <a:r>
              <a:rPr lang="en-US" sz="8000" dirty="0" smtClean="0">
                <a:solidFill>
                  <a:schemeClr val="tx2"/>
                </a:solidFill>
              </a:rPr>
              <a:t>Reimbursable activities include:</a:t>
            </a:r>
          </a:p>
          <a:p>
            <a:pPr marL="1490663" lvl="2" indent="-457200">
              <a:spcBef>
                <a:spcPts val="600"/>
              </a:spcBef>
              <a:spcAft>
                <a:spcPts val="600"/>
              </a:spcAft>
              <a:buFont typeface="Wingdings" panose="05000000000000000000" pitchFamily="2" charset="2"/>
              <a:buChar char="ü"/>
            </a:pPr>
            <a:r>
              <a:rPr lang="en-US" sz="8000" dirty="0" smtClean="0">
                <a:solidFill>
                  <a:schemeClr val="tx2"/>
                </a:solidFill>
              </a:rPr>
              <a:t>Background checks</a:t>
            </a:r>
          </a:p>
          <a:p>
            <a:pPr marL="1490663" lvl="2" indent="-457200">
              <a:spcBef>
                <a:spcPts val="600"/>
              </a:spcBef>
              <a:spcAft>
                <a:spcPts val="600"/>
              </a:spcAft>
              <a:buFont typeface="Wingdings" panose="05000000000000000000" pitchFamily="2" charset="2"/>
              <a:buChar char="ü"/>
            </a:pPr>
            <a:r>
              <a:rPr lang="en-US" sz="8000" dirty="0" smtClean="0">
                <a:solidFill>
                  <a:schemeClr val="tx2"/>
                </a:solidFill>
              </a:rPr>
              <a:t>Conducting training</a:t>
            </a:r>
          </a:p>
          <a:p>
            <a:pPr marL="1490663" lvl="2" indent="-457200">
              <a:spcBef>
                <a:spcPts val="600"/>
              </a:spcBef>
              <a:spcAft>
                <a:spcPts val="600"/>
              </a:spcAft>
              <a:buFont typeface="Wingdings" panose="05000000000000000000" pitchFamily="2" charset="2"/>
              <a:buChar char="ü"/>
            </a:pPr>
            <a:r>
              <a:rPr lang="en-US" sz="8000" dirty="0" smtClean="0">
                <a:solidFill>
                  <a:schemeClr val="tx2"/>
                </a:solidFill>
              </a:rPr>
              <a:t>Roommate matching activities, including development of the </a:t>
            </a:r>
            <a:r>
              <a:rPr lang="en-US" sz="8000" i="1" dirty="0" smtClean="0">
                <a:solidFill>
                  <a:schemeClr val="tx2"/>
                </a:solidFill>
              </a:rPr>
              <a:t>Supports Agreement</a:t>
            </a:r>
          </a:p>
          <a:p>
            <a:pPr lvl="1">
              <a:spcBef>
                <a:spcPts val="600"/>
              </a:spcBef>
              <a:spcAft>
                <a:spcPts val="600"/>
              </a:spcAft>
              <a:buFont typeface="Arial" panose="020B0604020202020204" pitchFamily="34" charset="0"/>
              <a:buChar char="•"/>
            </a:pPr>
            <a:r>
              <a:rPr lang="en-US" sz="8000" b="1" dirty="0" smtClean="0">
                <a:solidFill>
                  <a:schemeClr val="tx2"/>
                </a:solidFill>
              </a:rPr>
              <a:t>Flexible funds may also be accessed by the individual </a:t>
            </a:r>
            <a:r>
              <a:rPr lang="en-US" sz="8000" dirty="0" smtClean="0">
                <a:solidFill>
                  <a:schemeClr val="tx2"/>
                </a:solidFill>
              </a:rPr>
              <a:t>for start-up housing costs to include deposits for rent and utilities, etc.  </a:t>
            </a:r>
          </a:p>
          <a:p>
            <a:pPr lvl="1">
              <a:spcBef>
                <a:spcPts val="600"/>
              </a:spcBef>
              <a:spcAft>
                <a:spcPts val="600"/>
              </a:spcAft>
              <a:buFont typeface="Arial" panose="020B0604020202020204" pitchFamily="34" charset="0"/>
              <a:buChar char="•"/>
            </a:pPr>
            <a:r>
              <a:rPr lang="en-US" sz="8000" dirty="0" smtClean="0">
                <a:solidFill>
                  <a:schemeClr val="tx2"/>
                </a:solidFill>
              </a:rPr>
              <a:t>Weekly checklist is used in place of progress notes</a:t>
            </a:r>
          </a:p>
          <a:p>
            <a:pPr lvl="1">
              <a:spcBef>
                <a:spcPts val="600"/>
              </a:spcBef>
              <a:spcAft>
                <a:spcPts val="600"/>
              </a:spcAft>
              <a:buFont typeface="Arial" panose="020B0604020202020204" pitchFamily="34" charset="0"/>
              <a:buChar char="•"/>
            </a:pPr>
            <a:r>
              <a:rPr lang="en-US" sz="8000" dirty="0" smtClean="0">
                <a:solidFill>
                  <a:schemeClr val="tx2"/>
                </a:solidFill>
              </a:rPr>
              <a:t>Quarterly review template (4 questions) for quarterly face to face reviews </a:t>
            </a:r>
          </a:p>
          <a:p>
            <a:pPr lvl="1">
              <a:spcBef>
                <a:spcPts val="600"/>
              </a:spcBef>
              <a:spcAft>
                <a:spcPts val="600"/>
              </a:spcAft>
              <a:buFont typeface="Arial" panose="020B0604020202020204" pitchFamily="34" charset="0"/>
              <a:buChar char="•"/>
            </a:pPr>
            <a:r>
              <a:rPr lang="en-US" sz="8000" i="1" dirty="0" smtClean="0">
                <a:solidFill>
                  <a:schemeClr val="tx2"/>
                </a:solidFill>
              </a:rPr>
              <a:t>The Supports Agreement </a:t>
            </a:r>
            <a:r>
              <a:rPr lang="en-US" sz="8000" dirty="0" smtClean="0">
                <a:solidFill>
                  <a:schemeClr val="tx2"/>
                </a:solidFill>
              </a:rPr>
              <a:t>replaces the Shared Living Provider’s Part 5.</a:t>
            </a:r>
          </a:p>
          <a:p>
            <a:pPr lvl="1">
              <a:spcBef>
                <a:spcPts val="600"/>
              </a:spcBef>
              <a:spcAft>
                <a:spcPts val="600"/>
              </a:spcAft>
              <a:buFont typeface="Arial" panose="020B0604020202020204" pitchFamily="34" charset="0"/>
              <a:buChar char="•"/>
            </a:pPr>
            <a:r>
              <a:rPr lang="en-US" sz="8000" dirty="0" smtClean="0">
                <a:solidFill>
                  <a:schemeClr val="tx2"/>
                </a:solidFill>
              </a:rPr>
              <a:t>Jump Start funding is available to be used to help develop this service model.</a:t>
            </a:r>
          </a:p>
          <a:p>
            <a:pPr lvl="1">
              <a:spcBef>
                <a:spcPts val="600"/>
              </a:spcBef>
              <a:spcAft>
                <a:spcPts val="600"/>
              </a:spcAft>
              <a:buFont typeface="Wingdings" panose="05000000000000000000" pitchFamily="2" charset="2"/>
              <a:buChar char="§"/>
            </a:pPr>
            <a:endParaRPr lang="en-US" sz="8800" dirty="0">
              <a:solidFill>
                <a:schemeClr val="tx2"/>
              </a:solidFill>
            </a:endParaRPr>
          </a:p>
          <a:p>
            <a:pPr marL="342900" lvl="1" indent="0">
              <a:buNone/>
            </a:pPr>
            <a:r>
              <a:rPr lang="en-US" sz="6000" dirty="0" smtClean="0"/>
              <a:t> </a:t>
            </a:r>
            <a:endParaRPr lang="en-US" sz="6000" dirty="0"/>
          </a:p>
          <a:p>
            <a:pPr marL="342900" lvl="1" indent="0">
              <a:buNone/>
            </a:pPr>
            <a:endParaRPr lang="en-US" dirty="0" smtClean="0"/>
          </a:p>
          <a:p>
            <a:pPr lvl="1" algn="ctr"/>
            <a:endParaRPr lang="en-US" dirty="0"/>
          </a:p>
          <a:p>
            <a:pPr marL="342900" lvl="1" indent="0">
              <a:buNone/>
            </a:pPr>
            <a:endParaRPr lang="en-US" dirty="0"/>
          </a:p>
        </p:txBody>
      </p:sp>
      <p:sp>
        <p:nvSpPr>
          <p:cNvPr id="5" name="5-Point Star 4">
            <a:hlinkClick r:id="rId3" action="ppaction://hlinkfile"/>
          </p:cNvPr>
          <p:cNvSpPr/>
          <p:nvPr/>
        </p:nvSpPr>
        <p:spPr>
          <a:xfrm>
            <a:off x="2286000" y="1600200"/>
            <a:ext cx="228600" cy="228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5-Point Star 5">
            <a:hlinkClick r:id="rId4" action="ppaction://hlinkfile"/>
          </p:cNvPr>
          <p:cNvSpPr/>
          <p:nvPr/>
        </p:nvSpPr>
        <p:spPr>
          <a:xfrm>
            <a:off x="6248400" y="4419600"/>
            <a:ext cx="228600" cy="228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5-Point Star 6">
            <a:hlinkClick r:id="rId5" action="ppaction://hlinkfile"/>
          </p:cNvPr>
          <p:cNvSpPr/>
          <p:nvPr/>
        </p:nvSpPr>
        <p:spPr>
          <a:xfrm>
            <a:off x="8153400" y="5257800"/>
            <a:ext cx="228600" cy="2286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77876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p:cNvSpPr>
            <a:spLocks noGrp="1"/>
          </p:cNvSpPr>
          <p:nvPr>
            <p:ph type="title"/>
          </p:nvPr>
        </p:nvSpPr>
        <p:spPr>
          <a:xfrm>
            <a:off x="266700" y="1066800"/>
            <a:ext cx="8610600" cy="571500"/>
          </a:xfrm>
        </p:spPr>
        <p:txBody>
          <a:bodyPr>
            <a:normAutofit fontScale="90000"/>
          </a:bodyPr>
          <a:lstStyle/>
          <a:p>
            <a:pPr algn="l"/>
            <a:r>
              <a:rPr lang="en-US" cap="all" dirty="0" smtClean="0">
                <a:solidFill>
                  <a:srgbClr val="FF0000"/>
                </a:solidFill>
              </a:rPr>
              <a:t>For Support </a:t>
            </a:r>
            <a:br>
              <a:rPr lang="en-US" cap="all" dirty="0" smtClean="0">
                <a:solidFill>
                  <a:srgbClr val="FF0000"/>
                </a:solidFill>
              </a:rPr>
            </a:br>
            <a:r>
              <a:rPr lang="en-US" cap="all" dirty="0" smtClean="0">
                <a:solidFill>
                  <a:srgbClr val="FF0000"/>
                </a:solidFill>
              </a:rPr>
              <a:t>coordinators:</a:t>
            </a:r>
            <a:endParaRPr lang="en-US" cap="all" dirty="0">
              <a:solidFill>
                <a:srgbClr val="FF0000"/>
              </a:solidFill>
            </a:endParaRPr>
          </a:p>
        </p:txBody>
      </p:sp>
      <p:pic>
        <p:nvPicPr>
          <p:cNvPr id="7" name="Picture 6"/>
          <p:cNvPicPr>
            <a:picLocks noChangeAspect="1"/>
          </p:cNvPicPr>
          <p:nvPr/>
        </p:nvPicPr>
        <p:blipFill>
          <a:blip r:embed="rId3" cstate="print">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1391559" y="2463920"/>
            <a:ext cx="1492568" cy="1492568"/>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V="1">
            <a:off x="1443846" y="3951977"/>
            <a:ext cx="1885950" cy="1102095"/>
          </a:xfrm>
          <a:prstGeom prst="rect">
            <a:avLst/>
          </a:prstGeom>
        </p:spPr>
      </p:pic>
      <p:sp>
        <p:nvSpPr>
          <p:cNvPr id="10" name="TextBox 9"/>
          <p:cNvSpPr txBox="1"/>
          <p:nvPr/>
        </p:nvSpPr>
        <p:spPr>
          <a:xfrm>
            <a:off x="4038600" y="990600"/>
            <a:ext cx="5105400" cy="6109365"/>
          </a:xfrm>
          <a:prstGeom prst="rect">
            <a:avLst/>
          </a:prstGeom>
          <a:noFill/>
        </p:spPr>
        <p:txBody>
          <a:bodyPr wrap="square" rtlCol="0">
            <a:spAutoFit/>
          </a:bodyPr>
          <a:lstStyle/>
          <a:p>
            <a:pPr marL="285750" indent="-285750" defTabSz="685800">
              <a:spcBef>
                <a:spcPts val="600"/>
              </a:spcBef>
              <a:spcAft>
                <a:spcPts val="600"/>
              </a:spcAft>
              <a:buFont typeface="Arial" panose="020B0604020202020204" pitchFamily="34" charset="0"/>
              <a:buChar char="•"/>
            </a:pPr>
            <a:r>
              <a:rPr lang="en-US" sz="2000" dirty="0" smtClean="0">
                <a:solidFill>
                  <a:srgbClr val="FF0000"/>
                </a:solidFill>
              </a:rPr>
              <a:t>Ensure that the individual has completed readiness steps for independent living.</a:t>
            </a:r>
          </a:p>
          <a:p>
            <a:pPr marL="285750" indent="-285750" defTabSz="685800">
              <a:spcBef>
                <a:spcPts val="600"/>
              </a:spcBef>
              <a:spcAft>
                <a:spcPts val="600"/>
              </a:spcAft>
              <a:buFont typeface="Arial" panose="020B0604020202020204" pitchFamily="34" charset="0"/>
              <a:buChar char="•"/>
            </a:pPr>
            <a:r>
              <a:rPr lang="en-US" sz="2000" dirty="0" smtClean="0">
                <a:solidFill>
                  <a:srgbClr val="FF0000"/>
                </a:solidFill>
              </a:rPr>
              <a:t>If needed, </a:t>
            </a:r>
            <a:r>
              <a:rPr lang="en-US" sz="2000" dirty="0">
                <a:solidFill>
                  <a:srgbClr val="FF0000"/>
                </a:solidFill>
              </a:rPr>
              <a:t>complete </a:t>
            </a:r>
            <a:r>
              <a:rPr lang="en-US" sz="2000" dirty="0" smtClean="0">
                <a:solidFill>
                  <a:srgbClr val="FF0000"/>
                </a:solidFill>
              </a:rPr>
              <a:t>and forward a </a:t>
            </a:r>
            <a:r>
              <a:rPr lang="en-US" sz="2000" dirty="0">
                <a:solidFill>
                  <a:srgbClr val="FF0000"/>
                </a:solidFill>
              </a:rPr>
              <a:t>referral </a:t>
            </a:r>
            <a:r>
              <a:rPr lang="en-US" sz="2000" dirty="0" smtClean="0">
                <a:solidFill>
                  <a:srgbClr val="FF0000"/>
                </a:solidFill>
              </a:rPr>
              <a:t>form for </a:t>
            </a:r>
            <a:r>
              <a:rPr lang="en-US" sz="2000" dirty="0">
                <a:solidFill>
                  <a:srgbClr val="FF0000"/>
                </a:solidFill>
              </a:rPr>
              <a:t>rental assistance through </a:t>
            </a:r>
            <a:r>
              <a:rPr lang="en-US" sz="2000" dirty="0" smtClean="0">
                <a:solidFill>
                  <a:srgbClr val="FF0000"/>
                </a:solidFill>
              </a:rPr>
              <a:t>DBHDS</a:t>
            </a:r>
            <a:r>
              <a:rPr lang="en-US" sz="2000" dirty="0" smtClean="0">
                <a:solidFill>
                  <a:srgbClr val="1F497D"/>
                </a:solidFill>
              </a:rPr>
              <a:t>.</a:t>
            </a:r>
            <a:endParaRPr lang="en-US" sz="2000" dirty="0">
              <a:solidFill>
                <a:srgbClr val="1F497D"/>
              </a:solidFill>
            </a:endParaRPr>
          </a:p>
          <a:p>
            <a:pPr marL="285750" indent="-285750" defTabSz="685800">
              <a:spcBef>
                <a:spcPts val="600"/>
              </a:spcBef>
              <a:spcAft>
                <a:spcPts val="600"/>
              </a:spcAft>
              <a:buFont typeface="Arial" panose="020B0604020202020204" pitchFamily="34" charset="0"/>
              <a:buChar char="•"/>
            </a:pPr>
            <a:r>
              <a:rPr lang="en-US" sz="2000" dirty="0">
                <a:solidFill>
                  <a:srgbClr val="FF0000"/>
                </a:solidFill>
              </a:rPr>
              <a:t>Visit the Provider Development page on the DBHDS website </a:t>
            </a:r>
            <a:r>
              <a:rPr lang="en-US" sz="2000" dirty="0" smtClean="0">
                <a:solidFill>
                  <a:srgbClr val="FF0000"/>
                </a:solidFill>
              </a:rPr>
              <a:t>and </a:t>
            </a:r>
            <a:r>
              <a:rPr lang="en-US" sz="2000" dirty="0">
                <a:solidFill>
                  <a:srgbClr val="FF0000"/>
                </a:solidFill>
              </a:rPr>
              <a:t>download the current version of the Shared Living toolkit and templates. </a:t>
            </a:r>
          </a:p>
          <a:p>
            <a:pPr marL="285750" indent="-285750" defTabSz="685800">
              <a:spcBef>
                <a:spcPts val="600"/>
              </a:spcBef>
              <a:spcAft>
                <a:spcPts val="600"/>
              </a:spcAft>
              <a:buFont typeface="Arial" panose="020B0604020202020204" pitchFamily="34" charset="0"/>
              <a:buChar char="•"/>
            </a:pPr>
            <a:r>
              <a:rPr lang="en-US" sz="2000" dirty="0" smtClean="0">
                <a:solidFill>
                  <a:srgbClr val="FF0000"/>
                </a:solidFill>
              </a:rPr>
              <a:t>Assist </a:t>
            </a:r>
            <a:r>
              <a:rPr lang="en-US" sz="2000" dirty="0">
                <a:solidFill>
                  <a:srgbClr val="FF0000"/>
                </a:solidFill>
              </a:rPr>
              <a:t>the individual in locating a Shared Living provider to </a:t>
            </a:r>
            <a:r>
              <a:rPr lang="en-US" sz="2000" dirty="0" smtClean="0">
                <a:solidFill>
                  <a:srgbClr val="FF0000"/>
                </a:solidFill>
              </a:rPr>
              <a:t>help in </a:t>
            </a:r>
            <a:r>
              <a:rPr lang="en-US" sz="2000" dirty="0">
                <a:solidFill>
                  <a:srgbClr val="FF0000"/>
                </a:solidFill>
              </a:rPr>
              <a:t>identifying a roommate and </a:t>
            </a:r>
            <a:r>
              <a:rPr lang="en-US" sz="2000" dirty="0" smtClean="0">
                <a:solidFill>
                  <a:srgbClr val="FF0000"/>
                </a:solidFill>
              </a:rPr>
              <a:t>completing the background </a:t>
            </a:r>
            <a:r>
              <a:rPr lang="en-US" sz="2000" dirty="0">
                <a:solidFill>
                  <a:srgbClr val="FF0000"/>
                </a:solidFill>
              </a:rPr>
              <a:t>check and </a:t>
            </a:r>
            <a:r>
              <a:rPr lang="en-US" sz="2000" dirty="0" smtClean="0">
                <a:solidFill>
                  <a:srgbClr val="FF0000"/>
                </a:solidFill>
              </a:rPr>
              <a:t>training.</a:t>
            </a:r>
          </a:p>
          <a:p>
            <a:pPr marL="285750" indent="-285750" defTabSz="685800">
              <a:spcBef>
                <a:spcPts val="600"/>
              </a:spcBef>
              <a:spcAft>
                <a:spcPts val="600"/>
              </a:spcAft>
              <a:buFont typeface="Arial" panose="020B0604020202020204" pitchFamily="34" charset="0"/>
              <a:buChar char="•"/>
            </a:pPr>
            <a:r>
              <a:rPr lang="en-US" sz="2000" dirty="0" smtClean="0">
                <a:solidFill>
                  <a:srgbClr val="FF0000"/>
                </a:solidFill>
              </a:rPr>
              <a:t>Initiate service authorization</a:t>
            </a:r>
          </a:p>
          <a:p>
            <a:pPr marL="285750" indent="-285750" defTabSz="685800">
              <a:spcBef>
                <a:spcPts val="600"/>
              </a:spcBef>
              <a:spcAft>
                <a:spcPts val="600"/>
              </a:spcAft>
              <a:buFont typeface="Arial" panose="020B0604020202020204" pitchFamily="34" charset="0"/>
              <a:buChar char="•"/>
            </a:pPr>
            <a:r>
              <a:rPr lang="en-US" sz="2000" dirty="0" smtClean="0">
                <a:solidFill>
                  <a:srgbClr val="FF0000"/>
                </a:solidFill>
              </a:rPr>
              <a:t>Assist with oversight and monitoring of service.</a:t>
            </a:r>
            <a:endParaRPr lang="en-US" sz="2000" dirty="0">
              <a:solidFill>
                <a:srgbClr val="FF0000"/>
              </a:solidFill>
            </a:endParaRPr>
          </a:p>
          <a:p>
            <a:pPr defTabSz="685800"/>
            <a:endParaRPr lang="en-US" dirty="0">
              <a:solidFill>
                <a:srgbClr val="1F497D"/>
              </a:solidFill>
            </a:endParaRPr>
          </a:p>
          <a:p>
            <a:pPr defTabSz="685800"/>
            <a:endParaRPr lang="en-US" dirty="0">
              <a:solidFill>
                <a:srgbClr val="1F497D"/>
              </a:solidFill>
            </a:endParaRPr>
          </a:p>
        </p:txBody>
      </p:sp>
      <p:sp>
        <p:nvSpPr>
          <p:cNvPr id="13" name="Title 1"/>
          <p:cNvSpPr txBox="1">
            <a:spLocks/>
          </p:cNvSpPr>
          <p:nvPr/>
        </p:nvSpPr>
        <p:spPr>
          <a:xfrm>
            <a:off x="228600" y="152400"/>
            <a:ext cx="9144000" cy="571500"/>
          </a:xfrm>
          <a:prstGeom prst="rect">
            <a:avLst/>
          </a:prstGeom>
        </p:spPr>
        <p:txBody>
          <a:bodyPr vert="horz" lIns="68580" tIns="34290" rIns="68580" bIns="34290" rtlCol="0" anchor="ctr">
            <a:noAutofit/>
          </a:bodyPr>
          <a:lstStyle>
            <a:lvl1pPr algn="ctr" defTabSz="914400" rtl="0" eaLnBrk="1" latinLnBrk="0" hangingPunct="1">
              <a:spcBef>
                <a:spcPct val="0"/>
              </a:spcBef>
              <a:buNone/>
              <a:defRPr sz="3500" kern="1200">
                <a:solidFill>
                  <a:schemeClr val="bg1"/>
                </a:solidFill>
                <a:effectLst>
                  <a:outerShdw blurRad="38100" dist="38100" dir="2700000" algn="tl">
                    <a:srgbClr val="000000">
                      <a:alpha val="43137"/>
                    </a:srgbClr>
                  </a:outerShdw>
                </a:effectLst>
                <a:latin typeface="+mj-lt"/>
                <a:ea typeface="+mj-ea"/>
                <a:cs typeface="+mj-cs"/>
              </a:defRPr>
            </a:lvl1pPr>
          </a:lstStyle>
          <a:p>
            <a:pPr algn="l" defTabSz="685800"/>
            <a:r>
              <a:rPr lang="en-US" sz="3200" dirty="0">
                <a:solidFill>
                  <a:srgbClr val="FFFF00"/>
                </a:solidFill>
                <a:latin typeface="Calibri"/>
              </a:rPr>
              <a:t>SHARED </a:t>
            </a:r>
            <a:r>
              <a:rPr lang="en-US" sz="3200" dirty="0" smtClean="0">
                <a:solidFill>
                  <a:srgbClr val="FFFF00"/>
                </a:solidFill>
                <a:latin typeface="Calibri"/>
              </a:rPr>
              <a:t>LIVING</a:t>
            </a:r>
            <a:endParaRPr lang="en-US" sz="3200" dirty="0">
              <a:solidFill>
                <a:srgbClr val="FFFF00"/>
              </a:solidFill>
              <a:latin typeface="Calibri"/>
            </a:endParaRPr>
          </a:p>
        </p:txBody>
      </p:sp>
    </p:spTree>
    <p:extLst>
      <p:ext uri="{BB962C8B-B14F-4D97-AF65-F5344CB8AC3E}">
        <p14:creationId xmlns:p14="http://schemas.microsoft.com/office/powerpoint/2010/main" val="3703246058"/>
      </p:ext>
    </p:extLst>
  </p:cSld>
  <p:clrMapOvr>
    <a:masterClrMapping/>
  </p:clrMapOvr>
  <p:timing>
    <p:tnLst>
      <p:par>
        <p:cTn id="1" dur="indefinite" restart="never" nodeType="tmRoot"/>
      </p:par>
    </p:tnLst>
  </p:timing>
</p:sld>
</file>

<file path=ppt/theme/theme1.xml><?xml version="1.0" encoding="utf-8"?>
<a:theme xmlns:a="http://schemas.openxmlformats.org/drawingml/2006/main" name="DBHD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6915</TotalTime>
  <Words>1887</Words>
  <Application>Microsoft Office PowerPoint</Application>
  <PresentationFormat>On-screen Show (4:3)</PresentationFormat>
  <Paragraphs>211</Paragraphs>
  <Slides>20</Slides>
  <Notes>19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Arial Unicode MS</vt:lpstr>
      <vt:lpstr>Calibri</vt:lpstr>
      <vt:lpstr>Courier New</vt:lpstr>
      <vt:lpstr>Symbol</vt:lpstr>
      <vt:lpstr>Times New Roman</vt:lpstr>
      <vt:lpstr>Wingdings</vt:lpstr>
      <vt:lpstr>DBHDS PowerPoint Template</vt:lpstr>
      <vt:lpstr>PowerPoint Presentation</vt:lpstr>
      <vt:lpstr>PowerPoint Presentation</vt:lpstr>
      <vt:lpstr>SHARED LIVING OVERVIEW</vt:lpstr>
      <vt:lpstr>PowerPoint Presentation</vt:lpstr>
      <vt:lpstr>Compatible Waiver Services </vt:lpstr>
      <vt:lpstr>ROS and NOVA Differential</vt:lpstr>
      <vt:lpstr>Monthly Reimbursement </vt:lpstr>
      <vt:lpstr>Shared Living Service Incentives</vt:lpstr>
      <vt:lpstr>For Support  coordinators:</vt:lpstr>
      <vt:lpstr>FOR PROVIDERS:</vt:lpstr>
      <vt:lpstr>Steps in Accessing Shared Living</vt:lpstr>
      <vt:lpstr>Steps in Accessing Shared Living</vt:lpstr>
      <vt:lpstr>  Steps in Accessing Shared Living</vt:lpstr>
      <vt:lpstr> </vt:lpstr>
      <vt:lpstr>Service Authorization Process</vt:lpstr>
      <vt:lpstr>Service Authorization Process</vt:lpstr>
      <vt:lpstr>Service Monitoring and Documentation</vt:lpstr>
      <vt:lpstr>Backup support plans</vt:lpstr>
      <vt:lpstr>PowerPoint Presentation</vt:lpstr>
      <vt:lpstr>PowerPoint Presentation</vt:lpstr>
    </vt:vector>
  </TitlesOfParts>
  <Company>Virginia IT Infrastructure Partnership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rzt96727</dc:creator>
  <cp:lastModifiedBy>VITA Program</cp:lastModifiedBy>
  <cp:revision>155</cp:revision>
  <cp:lastPrinted>2019-05-14T20:14:37Z</cp:lastPrinted>
  <dcterms:created xsi:type="dcterms:W3CDTF">2017-06-08T13:59:27Z</dcterms:created>
  <dcterms:modified xsi:type="dcterms:W3CDTF">2019-11-08T20:29:12Z</dcterms:modified>
</cp:coreProperties>
</file>